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7" r:id="rId2"/>
    <p:sldId id="680" r:id="rId3"/>
    <p:sldId id="2110" r:id="rId4"/>
    <p:sldId id="1795" r:id="rId5"/>
    <p:sldId id="716" r:id="rId6"/>
    <p:sldId id="718" r:id="rId7"/>
    <p:sldId id="2320" r:id="rId8"/>
    <p:sldId id="2064" r:id="rId9"/>
    <p:sldId id="302" r:id="rId10"/>
    <p:sldId id="291" r:id="rId11"/>
    <p:sldId id="654" r:id="rId12"/>
    <p:sldId id="2322" r:id="rId13"/>
    <p:sldId id="2341" r:id="rId14"/>
    <p:sldId id="2321" r:id="rId15"/>
    <p:sldId id="2342" r:id="rId16"/>
    <p:sldId id="2334" r:id="rId17"/>
    <p:sldId id="2312" r:id="rId18"/>
    <p:sldId id="719" r:id="rId19"/>
    <p:sldId id="2326" r:id="rId20"/>
    <p:sldId id="2292" r:id="rId21"/>
    <p:sldId id="2313" r:id="rId22"/>
    <p:sldId id="2288" r:id="rId23"/>
    <p:sldId id="264" r:id="rId24"/>
    <p:sldId id="2327" r:id="rId25"/>
    <p:sldId id="2328" r:id="rId26"/>
    <p:sldId id="2329" r:id="rId27"/>
    <p:sldId id="2330" r:id="rId28"/>
    <p:sldId id="2115" r:id="rId29"/>
    <p:sldId id="2331" r:id="rId30"/>
    <p:sldId id="2314" r:id="rId31"/>
    <p:sldId id="2323" r:id="rId32"/>
    <p:sldId id="2335" r:id="rId33"/>
    <p:sldId id="2289" r:id="rId34"/>
    <p:sldId id="258" r:id="rId35"/>
    <p:sldId id="707" r:id="rId36"/>
    <p:sldId id="693" r:id="rId37"/>
    <p:sldId id="1794" r:id="rId38"/>
    <p:sldId id="1796" r:id="rId39"/>
    <p:sldId id="655" r:id="rId40"/>
    <p:sldId id="2061" r:id="rId41"/>
    <p:sldId id="2062" r:id="rId42"/>
    <p:sldId id="689" r:id="rId43"/>
    <p:sldId id="2118" r:id="rId44"/>
    <p:sldId id="2336" r:id="rId45"/>
    <p:sldId id="2337" r:id="rId46"/>
    <p:sldId id="683" r:id="rId47"/>
    <p:sldId id="684" r:id="rId48"/>
    <p:sldId id="685" r:id="rId49"/>
    <p:sldId id="2332" r:id="rId50"/>
    <p:sldId id="2333" r:id="rId51"/>
    <p:sldId id="686" r:id="rId52"/>
    <p:sldId id="687" r:id="rId53"/>
    <p:sldId id="2338" r:id="rId54"/>
    <p:sldId id="724" r:id="rId55"/>
    <p:sldId id="690" r:id="rId56"/>
    <p:sldId id="2319" r:id="rId57"/>
    <p:sldId id="666" r:id="rId58"/>
    <p:sldId id="873" r:id="rId59"/>
    <p:sldId id="882" r:id="rId60"/>
    <p:sldId id="640" r:id="rId61"/>
    <p:sldId id="280" r:id="rId62"/>
    <p:sldId id="2068" r:id="rId63"/>
    <p:sldId id="661" r:id="rId64"/>
    <p:sldId id="705" r:id="rId65"/>
    <p:sldId id="2324" r:id="rId66"/>
    <p:sldId id="357" r:id="rId67"/>
    <p:sldId id="714" r:id="rId68"/>
    <p:sldId id="2339" r:id="rId69"/>
    <p:sldId id="2121" r:id="rId70"/>
    <p:sldId id="2340" r:id="rId71"/>
    <p:sldId id="2325" r:id="rId7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8" autoAdjust="0"/>
    <p:restoredTop sz="97840" autoAdjust="0"/>
  </p:normalViewPr>
  <p:slideViewPr>
    <p:cSldViewPr snapToGrid="0" snapToObjects="1">
      <p:cViewPr varScale="1">
        <p:scale>
          <a:sx n="94" d="100"/>
          <a:sy n="94" d="100"/>
        </p:scale>
        <p:origin x="1016" y="184"/>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2024-01-15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11</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17985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1708767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9903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158588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2209073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238800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82151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1339844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2977503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133325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1364171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998474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3428482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286321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205109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37</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38</a:t>
            </a:fld>
            <a:endParaRPr lang="sv-SE"/>
          </a:p>
        </p:txBody>
      </p:sp>
    </p:spTree>
    <p:extLst>
      <p:ext uri="{BB962C8B-B14F-4D97-AF65-F5344CB8AC3E}">
        <p14:creationId xmlns:p14="http://schemas.microsoft.com/office/powerpoint/2010/main" val="2855970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39</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3137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1421337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144948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1424476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713336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429483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756036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2300215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58</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a:t>
            </a:r>
          </a:p>
        </p:txBody>
      </p:sp>
      <p:sp>
        <p:nvSpPr>
          <p:cNvPr id="4" name="Slide Number Placeholder 3"/>
          <p:cNvSpPr>
            <a:spLocks noGrp="1"/>
          </p:cNvSpPr>
          <p:nvPr>
            <p:ph type="sldNum" sz="quarter" idx="10"/>
          </p:nvPr>
        </p:nvSpPr>
        <p:spPr/>
        <p:txBody>
          <a:bodyPr/>
          <a:lstStyle/>
          <a:p>
            <a:fld id="{1C894700-B420-704F-B552-A4F4362F187A}" type="slidenum">
              <a:rPr lang="en-US" smtClean="0"/>
              <a:t>60</a:t>
            </a:fld>
            <a:endParaRPr lang="en-US"/>
          </a:p>
        </p:txBody>
      </p:sp>
    </p:spTree>
    <p:extLst>
      <p:ext uri="{BB962C8B-B14F-4D97-AF65-F5344CB8AC3E}">
        <p14:creationId xmlns:p14="http://schemas.microsoft.com/office/powerpoint/2010/main" val="4286967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1455908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following of Moore’s law, we find that the microcontrollers are bridging the gap between sensing and computation. However, we find that communication remains a challenge and the most expensive IoT platforms' operation. Today the transceivers employed to perform communication consumes orders of magnitude higher energy when compared to performing sensing and processing operation.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Why are the communication blocks not witnessing such a dramatic decrease in power consumption? To understand this, we investigate the high-level diagram of the communication block. It consists of digital baseband generation circuitry and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front end. Due to the following of Moore’s law, digital baseband circuitry is becoming energy efficient. However, we do not witness any such scaling for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components.  This causes these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blocks to remain extremely energy expensive, pushing the power consumption for performing transmissions to be tens to hundreds of milliwatts. As an example, radio transceivers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 consume hundreds of milliwatts of power consumption. This is precisely the reason that present day IoT platforms operate with limited lifetime even on bulky and energy dense batteries.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3645229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3207015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3946313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870836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69</a:t>
            </a:fld>
            <a:endParaRPr lang="en-US"/>
          </a:p>
        </p:txBody>
      </p:sp>
    </p:spTree>
    <p:extLst>
      <p:ext uri="{BB962C8B-B14F-4D97-AF65-F5344CB8AC3E}">
        <p14:creationId xmlns:p14="http://schemas.microsoft.com/office/powerpoint/2010/main" val="823988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419210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112479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420640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83754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8</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a:t>
            </a:fld>
            <a:endParaRPr lang="en-US"/>
          </a:p>
        </p:txBody>
      </p:sp>
    </p:spTree>
    <p:extLst>
      <p:ext uri="{BB962C8B-B14F-4D97-AF65-F5344CB8AC3E}">
        <p14:creationId xmlns:p14="http://schemas.microsoft.com/office/powerpoint/2010/main" val="13980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2024-01-15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2024-01-15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2024-01-15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2024-01-15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2024-01-15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2024-01-15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2024-01-15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2024-01-15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2024-01-15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2024-01-15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2024-01-15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2024-01-15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eiserlab.github.io/embeddefsoftwa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47.png"/><Relationship Id="rId21" Type="http://schemas.openxmlformats.org/officeDocument/2006/relationships/tags" Target="../tags/tag21.xml"/><Relationship Id="rId34" Type="http://schemas.openxmlformats.org/officeDocument/2006/relationships/notesSlide" Target="../notesSlides/notesSlide31.xml"/><Relationship Id="rId42" Type="http://schemas.openxmlformats.org/officeDocument/2006/relationships/image" Target="../media/image49.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45.emf"/><Relationship Id="rId40" Type="http://schemas.openxmlformats.org/officeDocument/2006/relationships/image" Target="../media/image48.png"/><Relationship Id="rId45" Type="http://schemas.openxmlformats.org/officeDocument/2006/relationships/image" Target="../media/image51.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44.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5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43.emf"/><Relationship Id="rId43" Type="http://schemas.microsoft.com/office/2007/relationships/hdphoto" Target="../media/hdphoto2.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46.jpeg"/><Relationship Id="rId20" Type="http://schemas.openxmlformats.org/officeDocument/2006/relationships/tags" Target="../tags/tag20.xml"/><Relationship Id="rId41"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2.xml"/><Relationship Id="rId1" Type="http://schemas.openxmlformats.org/officeDocument/2006/relationships/video" Target="https://www.youtube.com/embed/3iTNWZF2m3o?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ideo" Target="https://www.youtube.com/embed/AiJwhE0pV18?feature=oembed"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latin typeface="+mn-lt"/>
              </a:rPr>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latin typeface="+mn-lt"/>
              </a:rPr>
              <a:t>LoRea</a:t>
            </a:r>
            <a:r>
              <a:rPr lang="en-US" sz="4000" dirty="0">
                <a:latin typeface="+mn-lt"/>
              </a:rPr>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11</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Rethinking Embedded Camera Systems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Intersection of Image/Language models with embedded systems</a:t>
            </a:r>
          </a:p>
          <a:p>
            <a:r>
              <a:rPr lang="en-US" dirty="0">
                <a:latin typeface="+mj-lt"/>
              </a:rPr>
              <a:t>Low-power hardware, generate a rich representations of the world</a:t>
            </a:r>
          </a:p>
          <a:p>
            <a:r>
              <a:rPr lang="en-US" b="1" dirty="0">
                <a:latin typeface="+mj-lt"/>
              </a:rPr>
              <a:t>Applications: </a:t>
            </a:r>
            <a:r>
              <a:rPr lang="en-US" dirty="0">
                <a:latin typeface="+mj-lt"/>
              </a:rPr>
              <a:t>Extended Reality! And many more!</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12</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standing in front of a building&#10;&#10;Description automatically generated">
            <a:extLst>
              <a:ext uri="{FF2B5EF4-FFF2-40B4-BE49-F238E27FC236}">
                <a16:creationId xmlns:a16="http://schemas.microsoft.com/office/drawing/2014/main" id="{53A778EA-296B-7DB2-DBF3-3DF52C618797}"/>
              </a:ext>
            </a:extLst>
          </p:cNvPr>
          <p:cNvPicPr>
            <a:picLocks noChangeAspect="1"/>
          </p:cNvPicPr>
          <p:nvPr/>
        </p:nvPicPr>
        <p:blipFill>
          <a:blip r:embed="rId3"/>
          <a:stretch>
            <a:fillRect/>
          </a:stretch>
        </p:blipFill>
        <p:spPr>
          <a:xfrm>
            <a:off x="838200" y="3379659"/>
            <a:ext cx="10346504" cy="2379696"/>
          </a:xfrm>
          <a:prstGeom prst="rect">
            <a:avLst/>
          </a:prstGeom>
        </p:spPr>
      </p:pic>
    </p:spTree>
    <p:extLst>
      <p:ext uri="{BB962C8B-B14F-4D97-AF65-F5344CB8AC3E}">
        <p14:creationId xmlns:p14="http://schemas.microsoft.com/office/powerpoint/2010/main" val="301699385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Rethinking Embedded Camera Systems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Intersection of Image/Language models with embedded systems</a:t>
            </a:r>
          </a:p>
          <a:p>
            <a:r>
              <a:rPr lang="en-US" dirty="0">
                <a:latin typeface="+mj-lt"/>
              </a:rPr>
              <a:t>Low-power hardware, generate a rich representations of the world</a:t>
            </a:r>
          </a:p>
          <a:p>
            <a:r>
              <a:rPr lang="en-US" b="1" dirty="0">
                <a:latin typeface="+mj-lt"/>
              </a:rPr>
              <a:t>Applications: </a:t>
            </a:r>
            <a:r>
              <a:rPr lang="en-US" dirty="0">
                <a:latin typeface="+mj-lt"/>
              </a:rPr>
              <a:t>Extended Reality! And many more!</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13</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6" name="Picture 5" descr="A close-up of a circuit board&#10;&#10;Description automatically generated">
            <a:extLst>
              <a:ext uri="{FF2B5EF4-FFF2-40B4-BE49-F238E27FC236}">
                <a16:creationId xmlns:a16="http://schemas.microsoft.com/office/drawing/2014/main" id="{C61FAAF9-E43C-52D3-06A8-230B85AB7543}"/>
              </a:ext>
            </a:extLst>
          </p:cNvPr>
          <p:cNvPicPr>
            <a:picLocks noChangeAspect="1"/>
          </p:cNvPicPr>
          <p:nvPr/>
        </p:nvPicPr>
        <p:blipFill>
          <a:blip r:embed="rId3"/>
          <a:stretch>
            <a:fillRect/>
          </a:stretch>
        </p:blipFill>
        <p:spPr>
          <a:xfrm>
            <a:off x="804809" y="3417885"/>
            <a:ext cx="4123663" cy="2844683"/>
          </a:xfrm>
          <a:prstGeom prst="rect">
            <a:avLst/>
          </a:prstGeom>
        </p:spPr>
      </p:pic>
      <p:pic>
        <p:nvPicPr>
          <p:cNvPr id="9" name="Picture 8" descr="A room with a door open and two circles&#10;&#10;Description automatically generated">
            <a:extLst>
              <a:ext uri="{FF2B5EF4-FFF2-40B4-BE49-F238E27FC236}">
                <a16:creationId xmlns:a16="http://schemas.microsoft.com/office/drawing/2014/main" id="{CC078F75-8226-57E1-7C42-E2F9687670D3}"/>
              </a:ext>
            </a:extLst>
          </p:cNvPr>
          <p:cNvPicPr>
            <a:picLocks noChangeAspect="1"/>
          </p:cNvPicPr>
          <p:nvPr/>
        </p:nvPicPr>
        <p:blipFill>
          <a:blip r:embed="rId4"/>
          <a:stretch>
            <a:fillRect/>
          </a:stretch>
        </p:blipFill>
        <p:spPr>
          <a:xfrm>
            <a:off x="5995795" y="3429000"/>
            <a:ext cx="5061862" cy="2844683"/>
          </a:xfrm>
          <a:prstGeom prst="rect">
            <a:avLst/>
          </a:prstGeom>
        </p:spPr>
      </p:pic>
    </p:spTree>
    <p:extLst>
      <p:ext uri="{BB962C8B-B14F-4D97-AF65-F5344CB8AC3E}">
        <p14:creationId xmlns:p14="http://schemas.microsoft.com/office/powerpoint/2010/main" val="715588493"/>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Controlling robots through voice and language models</a:t>
            </a:r>
          </a:p>
        </p:txBody>
      </p:sp>
      <p:pic>
        <p:nvPicPr>
          <p:cNvPr id="5" name="Content Placeholder 4" descr="A white machine with a screen on it&#10;&#10;Description automatically generated">
            <a:extLst>
              <a:ext uri="{FF2B5EF4-FFF2-40B4-BE49-F238E27FC236}">
                <a16:creationId xmlns:a16="http://schemas.microsoft.com/office/drawing/2014/main" id="{08836996-E77C-F4FE-0BD2-B25CC51AC801}"/>
              </a:ext>
            </a:extLst>
          </p:cNvPr>
          <p:cNvPicPr>
            <a:picLocks noGrp="1" noChangeAspect="1"/>
          </p:cNvPicPr>
          <p:nvPr>
            <p:ph idx="1"/>
          </p:nvPr>
        </p:nvPicPr>
        <p:blipFill>
          <a:blip r:embed="rId3"/>
          <a:stretch>
            <a:fillRect/>
          </a:stretch>
        </p:blipFill>
        <p:spPr>
          <a:xfrm>
            <a:off x="1184051" y="2445577"/>
            <a:ext cx="9823897" cy="2453969"/>
          </a:xfrm>
        </p:spPr>
      </p:pic>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14</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6611800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919" y="2766558"/>
            <a:ext cx="10752161" cy="1624658"/>
          </a:xfrm>
        </p:spPr>
        <p:txBody>
          <a:bodyPr>
            <a:normAutofit/>
          </a:bodyPr>
          <a:lstStyle/>
          <a:p>
            <a:pPr marL="0" indent="0" algn="ctr">
              <a:buNone/>
            </a:pPr>
            <a:r>
              <a:rPr lang="en-US" sz="4800" dirty="0"/>
              <a:t>You can work on projects like these during the course and also after with our group!</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3627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b="1" dirty="0">
                <a:sym typeface="Wingdings" pitchFamily="2" charset="2"/>
              </a:rPr>
              <a:t>What is this course about? Logistics? Grading Criteria?</a:t>
            </a:r>
          </a:p>
          <a:p>
            <a:r>
              <a:rPr lang="en-US" dirty="0">
                <a:latin typeface="+mj-lt"/>
                <a:sym typeface="Wingdings" pitchFamily="2" charset="2"/>
              </a:rPr>
              <a:t>Introduction to Embedded Systems, Rapid Growth</a:t>
            </a:r>
          </a:p>
          <a:p>
            <a:r>
              <a:rPr lang="en-US" dirty="0">
                <a:latin typeface="+mj-lt"/>
                <a:sym typeface="Wingdings" pitchFamily="2" charset="2"/>
              </a:rPr>
              <a:t>Mark Weiser Vision for Ubiquitous Computing</a:t>
            </a:r>
          </a:p>
          <a:p>
            <a:r>
              <a:rPr lang="en-US" dirty="0">
                <a:latin typeface="+mj-lt"/>
                <a:sym typeface="Wingdings" pitchFamily="2" charset="2"/>
              </a:rPr>
              <a:t>Understanding the Device Architecture and Scaling of Embedded Systems</a:t>
            </a:r>
            <a:endParaRPr lang="en-US" dirty="0">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347391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422" y="2089865"/>
            <a:ext cx="10914290" cy="2850625"/>
          </a:xfrm>
        </p:spPr>
        <p:txBody>
          <a:bodyPr>
            <a:normAutofit/>
          </a:bodyPr>
          <a:lstStyle/>
          <a:p>
            <a:r>
              <a:rPr lang="en-US" b="1" dirty="0">
                <a:latin typeface="+mj-lt"/>
              </a:rPr>
              <a:t>Course code: </a:t>
            </a:r>
            <a:r>
              <a:rPr lang="en-US" dirty="0">
                <a:latin typeface="+mj-lt"/>
              </a:rPr>
              <a:t>CS 5272,   </a:t>
            </a:r>
            <a:r>
              <a:rPr lang="en-US" b="1" dirty="0">
                <a:latin typeface="+mj-lt"/>
              </a:rPr>
              <a:t>Day of week: </a:t>
            </a:r>
            <a:r>
              <a:rPr lang="en-US" dirty="0">
                <a:latin typeface="+mj-lt"/>
              </a:rPr>
              <a:t>Monday, 6:30pm to 8:30pm</a:t>
            </a:r>
          </a:p>
          <a:p>
            <a:pPr lvl="1"/>
            <a:r>
              <a:rPr lang="en-US" dirty="0">
                <a:latin typeface="+mj-lt"/>
              </a:rPr>
              <a:t>Plan for a lecture duration between 1-1.5 hours!</a:t>
            </a:r>
          </a:p>
          <a:p>
            <a:pPr lvl="1"/>
            <a:endParaRPr lang="en-US" dirty="0">
              <a:latin typeface="+mj-lt"/>
            </a:endParaRPr>
          </a:p>
          <a:p>
            <a:r>
              <a:rPr lang="en-US" b="1" dirty="0">
                <a:latin typeface="+mj-lt"/>
              </a:rPr>
              <a:t>Office hours: </a:t>
            </a:r>
            <a:r>
              <a:rPr lang="en-US" dirty="0">
                <a:latin typeface="+mj-lt"/>
              </a:rPr>
              <a:t>COM3 - #2 – 25, Thursday : 4 – 6 pm  (by appointment)</a:t>
            </a:r>
          </a:p>
          <a:p>
            <a:pPr lvl="1"/>
            <a:r>
              <a:rPr lang="en-US" dirty="0">
                <a:latin typeface="+mj-lt"/>
              </a:rPr>
              <a:t>Please send me an email to reserve slot</a:t>
            </a:r>
          </a:p>
          <a:p>
            <a:pPr lvl="1"/>
            <a:r>
              <a:rPr lang="en-US" dirty="0">
                <a:latin typeface="+mj-lt"/>
              </a:rPr>
              <a:t>What can you discuss? Anything related to course or wireless networking</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18</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information regarding the course</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189191" cy="4150554"/>
          </a:xfrm>
        </p:spPr>
        <p:txBody>
          <a:bodyPr>
            <a:normAutofit/>
          </a:bodyPr>
          <a:lstStyle/>
          <a:p>
            <a:r>
              <a:rPr lang="en-US" dirty="0">
                <a:latin typeface="+mj-lt"/>
              </a:rPr>
              <a:t>There are no prescribed textbooks for the course</a:t>
            </a:r>
          </a:p>
          <a:p>
            <a:r>
              <a:rPr lang="en-US" dirty="0">
                <a:latin typeface="+mj-lt"/>
              </a:rPr>
              <a:t>Lectures, reading of research paper, and learning through project</a:t>
            </a:r>
          </a:p>
          <a:p>
            <a:r>
              <a:rPr lang="en-US" b="1" dirty="0">
                <a:latin typeface="+mj-lt"/>
              </a:rPr>
              <a:t>Course webpage:  </a:t>
            </a:r>
            <a:r>
              <a:rPr lang="en-US" dirty="0">
                <a:latin typeface="+mj-lt"/>
                <a:hlinkClick r:id="rId3"/>
              </a:rPr>
              <a:t>https://weiserlab.github.io/embeddefsoftware/</a:t>
            </a:r>
            <a:endParaRPr lang="en-US" dirty="0">
              <a:latin typeface="+mj-lt"/>
            </a:endParaRPr>
          </a:p>
          <a:p>
            <a:r>
              <a:rPr lang="en-US" dirty="0">
                <a:latin typeface="+mj-lt"/>
              </a:rPr>
              <a:t>Provides a list of research papers and other course resources</a:t>
            </a:r>
          </a:p>
          <a:p>
            <a:r>
              <a:rPr lang="en-US" dirty="0">
                <a:latin typeface="+mj-lt"/>
              </a:rPr>
              <a:t>Canvas will be used for the submission of term report, project</a:t>
            </a:r>
          </a:p>
          <a:p>
            <a:endParaRPr lang="en-US" dirty="0">
              <a:latin typeface="+mj-lt"/>
            </a:endParaRPr>
          </a:p>
          <a:p>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19</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Course webpage and other resources</a:t>
            </a:r>
            <a:endParaRPr lang="en-SE" dirty="0">
              <a:latin typeface="+mn-lt"/>
            </a:endParaRPr>
          </a:p>
        </p:txBody>
      </p:sp>
    </p:spTree>
    <p:extLst>
      <p:ext uri="{BB962C8B-B14F-4D97-AF65-F5344CB8AC3E}">
        <p14:creationId xmlns:p14="http://schemas.microsoft.com/office/powerpoint/2010/main" val="124007304"/>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364" y="2742626"/>
            <a:ext cx="11655187" cy="1679250"/>
          </a:xfrm>
        </p:spPr>
        <p:txBody>
          <a:bodyPr>
            <a:normAutofit/>
          </a:bodyPr>
          <a:lstStyle/>
          <a:p>
            <a:pPr marL="0" indent="0" algn="ctr">
              <a:buNone/>
            </a:pPr>
            <a:r>
              <a:rPr lang="en-US" sz="4800" dirty="0"/>
              <a:t>Course Overview, Logistics and </a:t>
            </a:r>
          </a:p>
          <a:p>
            <a:pPr marL="0" indent="0" algn="ctr">
              <a:buNone/>
            </a:pPr>
            <a:r>
              <a:rPr lang="en-US" sz="4800" dirty="0"/>
              <a:t>Embedded Systems Basics </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0391" y="365105"/>
            <a:ext cx="10837295" cy="913090"/>
          </a:xfrm>
        </p:spPr>
        <p:txBody>
          <a:bodyPr anchor="b">
            <a:normAutofit/>
          </a:bodyPr>
          <a:lstStyle/>
          <a:p>
            <a:r>
              <a:rPr lang="en-US" dirty="0">
                <a:latin typeface="+mn-lt"/>
              </a:rPr>
              <a:t>Support staff to help with the course</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9067800" y="6356350"/>
            <a:ext cx="2286000" cy="365125"/>
          </a:xfrm>
        </p:spPr>
        <p:txBody>
          <a:bodyPr>
            <a:normAutofit/>
          </a:bodyPr>
          <a:lstStyle/>
          <a:p>
            <a:pPr>
              <a:spcAft>
                <a:spcPts val="600"/>
              </a:spcAft>
            </a:pPr>
            <a:fld id="{687B7451-1438-CB4A-8106-82A64F1C7D7B}" type="slidenum">
              <a:rPr lang="sv-SE">
                <a:solidFill>
                  <a:srgbClr val="FFFFFF"/>
                </a:solidFill>
              </a:rPr>
              <a:pPr>
                <a:spcAft>
                  <a:spcPts val="600"/>
                </a:spcAft>
              </a:pPr>
              <a:t>20</a:t>
            </a:fld>
            <a:endParaRPr lang="sv-SE">
              <a:solidFill>
                <a:srgbClr val="FFFFFF"/>
              </a:solidFill>
            </a:endParaRPr>
          </a:p>
        </p:txBody>
      </p:sp>
      <p:pic>
        <p:nvPicPr>
          <p:cNvPr id="6" name="Picture 5" descr="A person with a mustache wearing glasses&#10;&#10;Description automatically generated">
            <a:extLst>
              <a:ext uri="{FF2B5EF4-FFF2-40B4-BE49-F238E27FC236}">
                <a16:creationId xmlns:a16="http://schemas.microsoft.com/office/drawing/2014/main" id="{1EA95B34-5769-0540-DB38-89106D2E98D8}"/>
              </a:ext>
            </a:extLst>
          </p:cNvPr>
          <p:cNvPicPr>
            <a:picLocks noChangeAspect="1"/>
          </p:cNvPicPr>
          <p:nvPr/>
        </p:nvPicPr>
        <p:blipFill>
          <a:blip r:embed="rId3"/>
          <a:stretch>
            <a:fillRect/>
          </a:stretch>
        </p:blipFill>
        <p:spPr>
          <a:xfrm>
            <a:off x="2486168" y="2012371"/>
            <a:ext cx="2197289" cy="3295934"/>
          </a:xfrm>
          <a:prstGeom prst="rect">
            <a:avLst/>
          </a:prstGeom>
        </p:spPr>
      </p:pic>
      <p:pic>
        <p:nvPicPr>
          <p:cNvPr id="9" name="Picture 8" descr="A person with a beard and mustache&#10;&#10;Description automatically generated">
            <a:extLst>
              <a:ext uri="{FF2B5EF4-FFF2-40B4-BE49-F238E27FC236}">
                <a16:creationId xmlns:a16="http://schemas.microsoft.com/office/drawing/2014/main" id="{4630E07B-B34C-87B0-7A26-B9CE786BE8C9}"/>
              </a:ext>
            </a:extLst>
          </p:cNvPr>
          <p:cNvPicPr>
            <a:picLocks noChangeAspect="1"/>
          </p:cNvPicPr>
          <p:nvPr/>
        </p:nvPicPr>
        <p:blipFill>
          <a:blip r:embed="rId4"/>
          <a:stretch>
            <a:fillRect/>
          </a:stretch>
        </p:blipFill>
        <p:spPr>
          <a:xfrm>
            <a:off x="7508545" y="2040082"/>
            <a:ext cx="2452106" cy="3257454"/>
          </a:xfrm>
          <a:prstGeom prst="rect">
            <a:avLst/>
          </a:prstGeom>
        </p:spPr>
      </p:pic>
      <p:sp>
        <p:nvSpPr>
          <p:cNvPr id="13" name="TextBox 12">
            <a:extLst>
              <a:ext uri="{FF2B5EF4-FFF2-40B4-BE49-F238E27FC236}">
                <a16:creationId xmlns:a16="http://schemas.microsoft.com/office/drawing/2014/main" id="{E821E7A3-F487-18A7-FEBE-B391D386E48F}"/>
              </a:ext>
            </a:extLst>
          </p:cNvPr>
          <p:cNvSpPr txBox="1"/>
          <p:nvPr/>
        </p:nvSpPr>
        <p:spPr>
          <a:xfrm>
            <a:off x="2284863" y="5409841"/>
            <a:ext cx="2737513" cy="307777"/>
          </a:xfrm>
          <a:prstGeom prst="rect">
            <a:avLst/>
          </a:prstGeom>
          <a:noFill/>
        </p:spPr>
        <p:txBody>
          <a:bodyPr wrap="square">
            <a:spAutoFit/>
          </a:bodyPr>
          <a:lstStyle/>
          <a:p>
            <a:r>
              <a:rPr lang="en-SG" sz="1400" dirty="0" err="1">
                <a:latin typeface="+mj-lt"/>
              </a:rPr>
              <a:t>Dr.</a:t>
            </a:r>
            <a:r>
              <a:rPr lang="en-SG" sz="1400" dirty="0">
                <a:latin typeface="+mj-lt"/>
              </a:rPr>
              <a:t> Manoj Gulati (Research Fellow)</a:t>
            </a:r>
            <a:endParaRPr lang="en-SG" sz="1400" b="0" i="0" dirty="0">
              <a:effectLst/>
              <a:latin typeface="+mj-lt"/>
            </a:endParaRPr>
          </a:p>
        </p:txBody>
      </p:sp>
      <p:sp>
        <p:nvSpPr>
          <p:cNvPr id="15" name="TextBox 14">
            <a:extLst>
              <a:ext uri="{FF2B5EF4-FFF2-40B4-BE49-F238E27FC236}">
                <a16:creationId xmlns:a16="http://schemas.microsoft.com/office/drawing/2014/main" id="{8A9780F0-A604-3224-0FE5-8C6EC9A0F326}"/>
              </a:ext>
            </a:extLst>
          </p:cNvPr>
          <p:cNvSpPr txBox="1"/>
          <p:nvPr/>
        </p:nvSpPr>
        <p:spPr>
          <a:xfrm>
            <a:off x="7307239" y="5409841"/>
            <a:ext cx="3015616" cy="307777"/>
          </a:xfrm>
          <a:prstGeom prst="rect">
            <a:avLst/>
          </a:prstGeom>
          <a:noFill/>
        </p:spPr>
        <p:txBody>
          <a:bodyPr wrap="square">
            <a:spAutoFit/>
          </a:bodyPr>
          <a:lstStyle/>
          <a:p>
            <a:r>
              <a:rPr lang="en-SG" sz="1400" dirty="0" err="1">
                <a:latin typeface="+mj-lt"/>
              </a:rPr>
              <a:t>Dhairya</a:t>
            </a:r>
            <a:r>
              <a:rPr lang="en-SG" sz="1400" dirty="0">
                <a:latin typeface="+mj-lt"/>
              </a:rPr>
              <a:t> Jigar Shah (Research Assistant)</a:t>
            </a:r>
            <a:endParaRPr lang="en-SG" sz="1400" b="0" i="0" dirty="0">
              <a:effectLst/>
              <a:latin typeface="+mj-lt"/>
            </a:endParaRPr>
          </a:p>
        </p:txBody>
      </p:sp>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0617" y="3347129"/>
            <a:ext cx="10610766" cy="1309505"/>
          </a:xfrm>
        </p:spPr>
        <p:txBody>
          <a:bodyPr>
            <a:normAutofit/>
          </a:bodyPr>
          <a:lstStyle/>
          <a:p>
            <a:pPr marL="0" indent="0" algn="ctr">
              <a:buNone/>
            </a:pPr>
            <a:r>
              <a:rPr lang="en-US" sz="5600" dirty="0"/>
              <a:t>What is this course all about?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10495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CS5272:  What is this course about?</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928649" y="1889902"/>
            <a:ext cx="10515601" cy="4060522"/>
          </a:xfrm>
        </p:spPr>
        <p:txBody>
          <a:bodyPr>
            <a:normAutofit/>
          </a:bodyPr>
          <a:lstStyle/>
          <a:p>
            <a:pPr marL="0" indent="0" algn="just">
              <a:buNone/>
            </a:pPr>
            <a:r>
              <a:rPr lang="en-US" dirty="0">
                <a:latin typeface="+mj-lt"/>
              </a:rPr>
              <a:t>This course introduces the </a:t>
            </a:r>
            <a:r>
              <a:rPr lang="en-US" b="1" dirty="0"/>
              <a:t>fundamental</a:t>
            </a:r>
            <a:r>
              <a:rPr lang="en-US" b="1" dirty="0">
                <a:latin typeface="+mj-lt"/>
              </a:rPr>
              <a:t> principles </a:t>
            </a:r>
            <a:r>
              <a:rPr lang="en-US" dirty="0">
                <a:latin typeface="+mj-lt"/>
              </a:rPr>
              <a:t>of embedded systems with an emphasis on embedded device architecture and programming. A key emphasis of the course is </a:t>
            </a:r>
            <a:r>
              <a:rPr lang="en-US" b="1" dirty="0"/>
              <a:t>wireless networking </a:t>
            </a:r>
            <a:r>
              <a:rPr lang="en-US" dirty="0">
                <a:latin typeface="+mj-lt"/>
              </a:rPr>
              <a:t>in the context of embedded systems. Additionally, the course also delves into sustainable or </a:t>
            </a:r>
            <a:r>
              <a:rPr lang="en-US" b="1" dirty="0">
                <a:latin typeface="+mj-lt"/>
              </a:rPr>
              <a:t>'green</a:t>
            </a:r>
            <a:r>
              <a:rPr lang="en-US" dirty="0">
                <a:latin typeface="+mj-lt"/>
              </a:rPr>
              <a:t>' computing, discussing topics such as battery-free sensing and communication. The course also provides an overview of implementing machine learning </a:t>
            </a:r>
            <a:r>
              <a:rPr lang="en-US" b="1" dirty="0"/>
              <a:t>(</a:t>
            </a:r>
            <a:r>
              <a:rPr lang="en-US" b="1" dirty="0" err="1"/>
              <a:t>TinyML</a:t>
            </a:r>
            <a:r>
              <a:rPr lang="en-US" b="1" dirty="0"/>
              <a:t>) </a:t>
            </a:r>
            <a:r>
              <a:rPr lang="en-US" dirty="0">
                <a:latin typeface="+mj-lt"/>
              </a:rPr>
              <a:t>and </a:t>
            </a:r>
            <a:r>
              <a:rPr lang="en-US" b="1" dirty="0"/>
              <a:t>language and image models</a:t>
            </a:r>
            <a:r>
              <a:rPr lang="en-US" dirty="0">
                <a:latin typeface="+mj-lt"/>
              </a:rPr>
              <a:t> on embedded systems and edge devices, which is further explored in depth through student run class seminars and projects.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3" name="Footer Placeholder 1">
            <a:extLst>
              <a:ext uri="{FF2B5EF4-FFF2-40B4-BE49-F238E27FC236}">
                <a16:creationId xmlns:a16="http://schemas.microsoft.com/office/drawing/2014/main" id="{560AE244-B8B4-EEE4-3479-291EB0DB5B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576682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358" y="1649210"/>
            <a:ext cx="11079817" cy="4328509"/>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Lectures by the instructor</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Readings provided during the course </a:t>
            </a:r>
            <a:endParaRPr lang="en-SG" sz="2800"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Student class seminars (Individual)</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Term paper (Individual)</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Project (Can be done in a group)</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End semester assessment </a:t>
            </a:r>
            <a:r>
              <a:rPr lang="en-SG" sz="2800" dirty="0">
                <a:solidFill>
                  <a:srgbClr val="FF0000"/>
                </a:solidFill>
                <a:latin typeface="+mj-lt"/>
              </a:rPr>
              <a:t>(</a:t>
            </a:r>
            <a:r>
              <a:rPr lang="en-SG" dirty="0">
                <a:solidFill>
                  <a:srgbClr val="FF0000"/>
                </a:solidFill>
                <a:latin typeface="+mj-lt"/>
              </a:rPr>
              <a:t>Likely removed in-</a:t>
            </a:r>
            <a:r>
              <a:rPr lang="en-SG" dirty="0" err="1">
                <a:solidFill>
                  <a:srgbClr val="FF0000"/>
                </a:solidFill>
                <a:latin typeface="+mj-lt"/>
              </a:rPr>
              <a:t>favor</a:t>
            </a:r>
            <a:r>
              <a:rPr lang="en-SG" dirty="0">
                <a:solidFill>
                  <a:srgbClr val="FF0000"/>
                </a:solidFill>
                <a:latin typeface="+mj-lt"/>
              </a:rPr>
              <a:t> of project)</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What are the different components of the course?</a:t>
            </a:r>
          </a:p>
        </p:txBody>
      </p:sp>
    </p:spTree>
    <p:extLst>
      <p:ext uri="{BB962C8B-B14F-4D97-AF65-F5344CB8AC3E}">
        <p14:creationId xmlns:p14="http://schemas.microsoft.com/office/powerpoint/2010/main" val="107093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634208199"/>
              </p:ext>
            </p:extLst>
          </p:nvPr>
        </p:nvGraphicFramePr>
        <p:xfrm>
          <a:off x="1890593" y="2733020"/>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a:t>
                      </a:r>
                    </a:p>
                  </a:txBody>
                  <a:tcPr/>
                </a:tc>
                <a:tc>
                  <a:txBody>
                    <a:bodyPr/>
                    <a:lstStyle/>
                    <a:p>
                      <a:r>
                        <a:rPr lang="en-US" dirty="0"/>
                        <a:t>50 %</a:t>
                      </a:r>
                    </a:p>
                  </a:txBody>
                  <a:tcPr/>
                </a:tc>
                <a:extLst>
                  <a:ext uri="{0D108BD9-81ED-4DB2-BD59-A6C34878D82A}">
                    <a16:rowId xmlns:a16="http://schemas.microsoft.com/office/drawing/2014/main" val="1001545243"/>
                  </a:ext>
                </a:extLst>
              </a:tr>
              <a:tr h="370840">
                <a:tc>
                  <a:txBody>
                    <a:bodyPr/>
                    <a:lstStyle/>
                    <a:p>
                      <a:r>
                        <a:rPr lang="en-US" dirty="0"/>
                        <a:t>Student Seminar</a:t>
                      </a:r>
                    </a:p>
                  </a:txBody>
                  <a:tcPr/>
                </a:tc>
                <a:tc>
                  <a:txBody>
                    <a:bodyPr/>
                    <a:lstStyle/>
                    <a:p>
                      <a:r>
                        <a:rPr lang="en-US" dirty="0"/>
                        <a:t>20 %</a:t>
                      </a:r>
                    </a:p>
                  </a:txBody>
                  <a:tcPr/>
                </a:tc>
                <a:extLst>
                  <a:ext uri="{0D108BD9-81ED-4DB2-BD59-A6C34878D82A}">
                    <a16:rowId xmlns:a16="http://schemas.microsoft.com/office/drawing/2014/main" val="2001159706"/>
                  </a:ext>
                </a:extLst>
              </a:tr>
              <a:tr h="370840">
                <a:tc>
                  <a:txBody>
                    <a:bodyPr/>
                    <a:lstStyle/>
                    <a:p>
                      <a:r>
                        <a:rPr lang="en-US" dirty="0"/>
                        <a:t>Term Paper</a:t>
                      </a:r>
                    </a:p>
                  </a:txBody>
                  <a:tcPr/>
                </a:tc>
                <a:tc>
                  <a:txBody>
                    <a:bodyPr/>
                    <a:lstStyle/>
                    <a:p>
                      <a:r>
                        <a:rPr lang="en-US" dirty="0"/>
                        <a:t>30 %</a:t>
                      </a:r>
                    </a:p>
                  </a:txBody>
                  <a:tcPr/>
                </a:tc>
                <a:extLst>
                  <a:ext uri="{0D108BD9-81ED-4DB2-BD59-A6C34878D82A}">
                    <a16:rowId xmlns:a16="http://schemas.microsoft.com/office/drawing/2014/main" val="2664004893"/>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If we decide to have final-assessment, the above percentage may change</a:t>
            </a: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25</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Course Project</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1518440296"/>
              </p:ext>
            </p:extLst>
          </p:nvPr>
        </p:nvGraphicFramePr>
        <p:xfrm>
          <a:off x="1686823" y="3842111"/>
          <a:ext cx="8818350" cy="185420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Project</a:t>
                      </a:r>
                    </a:p>
                  </a:txBody>
                  <a:tcPr/>
                </a:tc>
                <a:extLst>
                  <a:ext uri="{0D108BD9-81ED-4DB2-BD59-A6C34878D82A}">
                    <a16:rowId xmlns:a16="http://schemas.microsoft.com/office/drawing/2014/main" val="3453014269"/>
                  </a:ext>
                </a:extLst>
              </a:tr>
              <a:tr h="370840">
                <a:tc>
                  <a:txBody>
                    <a:bodyPr/>
                    <a:lstStyle/>
                    <a:p>
                      <a:r>
                        <a:rPr lang="en-US" dirty="0"/>
                        <a:t>Problem Statement (Novelty)</a:t>
                      </a:r>
                    </a:p>
                  </a:txBody>
                  <a:tcPr/>
                </a:tc>
                <a:tc>
                  <a:txBody>
                    <a:bodyPr/>
                    <a:lstStyle/>
                    <a:p>
                      <a:r>
                        <a:rPr lang="en-US" dirty="0"/>
                        <a:t>25 %</a:t>
                      </a:r>
                    </a:p>
                  </a:txBody>
                  <a:tcPr/>
                </a:tc>
                <a:extLst>
                  <a:ext uri="{0D108BD9-81ED-4DB2-BD59-A6C34878D82A}">
                    <a16:rowId xmlns:a16="http://schemas.microsoft.com/office/drawing/2014/main" val="1001545243"/>
                  </a:ext>
                </a:extLst>
              </a:tr>
              <a:tr h="370840">
                <a:tc>
                  <a:txBody>
                    <a:bodyPr/>
                    <a:lstStyle/>
                    <a:p>
                      <a:r>
                        <a:rPr lang="en-US" dirty="0"/>
                        <a:t>Project Report</a:t>
                      </a:r>
                    </a:p>
                  </a:txBody>
                  <a:tcPr/>
                </a:tc>
                <a:tc>
                  <a:txBody>
                    <a:bodyPr/>
                    <a:lstStyle/>
                    <a:p>
                      <a:r>
                        <a:rPr lang="en-US" dirty="0"/>
                        <a:t>15 %</a:t>
                      </a:r>
                    </a:p>
                  </a:txBody>
                  <a:tcPr/>
                </a:tc>
                <a:extLst>
                  <a:ext uri="{0D108BD9-81ED-4DB2-BD59-A6C34878D82A}">
                    <a16:rowId xmlns:a16="http://schemas.microsoft.com/office/drawing/2014/main" val="2001159706"/>
                  </a:ext>
                </a:extLst>
              </a:tr>
              <a:tr h="370840">
                <a:tc>
                  <a:txBody>
                    <a:bodyPr/>
                    <a:lstStyle/>
                    <a:p>
                      <a:r>
                        <a:rPr lang="en-US" dirty="0"/>
                        <a:t>Presentation</a:t>
                      </a:r>
                    </a:p>
                  </a:txBody>
                  <a:tcPr/>
                </a:tc>
                <a:tc>
                  <a:txBody>
                    <a:bodyPr/>
                    <a:lstStyle/>
                    <a:p>
                      <a:r>
                        <a:rPr lang="en-US" dirty="0"/>
                        <a:t>25 %</a:t>
                      </a:r>
                    </a:p>
                  </a:txBody>
                  <a:tcPr/>
                </a:tc>
                <a:extLst>
                  <a:ext uri="{0D108BD9-81ED-4DB2-BD59-A6C34878D82A}">
                    <a16:rowId xmlns:a16="http://schemas.microsoft.com/office/drawing/2014/main" val="2664004893"/>
                  </a:ext>
                </a:extLst>
              </a:tr>
              <a:tr h="370840">
                <a:tc>
                  <a:txBody>
                    <a:bodyPr/>
                    <a:lstStyle/>
                    <a:p>
                      <a:r>
                        <a:rPr lang="en-US" dirty="0"/>
                        <a:t>Execution</a:t>
                      </a:r>
                    </a:p>
                  </a:txBody>
                  <a:tcPr/>
                </a:tc>
                <a:tc>
                  <a:txBody>
                    <a:bodyPr/>
                    <a:lstStyle/>
                    <a:p>
                      <a:r>
                        <a:rPr lang="en-US" dirty="0"/>
                        <a:t>35%</a:t>
                      </a:r>
                    </a:p>
                  </a:txBody>
                  <a:tcPr/>
                </a:tc>
                <a:extLst>
                  <a:ext uri="{0D108BD9-81ED-4DB2-BD59-A6C34878D82A}">
                    <a16:rowId xmlns:a16="http://schemas.microsoft.com/office/drawing/2014/main" val="139672974"/>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556090" y="1370547"/>
            <a:ext cx="11079817" cy="2471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Enables students to learn programming embedded platforms by building an application.  The expectation is that students will develop something substantial. It does not necessarily need to have research component</a:t>
            </a:r>
          </a:p>
          <a:p>
            <a:r>
              <a:rPr lang="en-US" dirty="0">
                <a:latin typeface="+mj-lt"/>
              </a:rPr>
              <a:t>A number of platform available: ESP32, Raspberry Pi, MSP430, Backscatter, FPGAs, and many other. </a:t>
            </a:r>
            <a:r>
              <a:rPr lang="en-US" b="1" dirty="0"/>
              <a:t>Talk to us! Reach out after lecture or office hours</a:t>
            </a: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19721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26</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Term Paper</a:t>
            </a:r>
          </a:p>
        </p:txBody>
      </p:sp>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712358" y="1526381"/>
            <a:ext cx="10931856" cy="400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To write up to 4 page document describing the latest developments in a sub area of embedded systems. You can also describe the future developments and opportunities for research and development</a:t>
            </a:r>
          </a:p>
          <a:p>
            <a:r>
              <a:rPr lang="en-US" dirty="0">
                <a:latin typeface="+mj-lt"/>
              </a:rPr>
              <a:t>Example: Machine learning on embedded systems, embedded camera, development in edge computing, health sensing ……</a:t>
            </a:r>
          </a:p>
          <a:p>
            <a:r>
              <a:rPr lang="en-US" dirty="0">
                <a:latin typeface="+mj-lt"/>
              </a:rPr>
              <a:t>Conference venues: NSDI, </a:t>
            </a:r>
            <a:r>
              <a:rPr lang="en-US" dirty="0" err="1">
                <a:latin typeface="+mj-lt"/>
              </a:rPr>
              <a:t>MobiCom</a:t>
            </a:r>
            <a:r>
              <a:rPr lang="en-US" dirty="0">
                <a:latin typeface="+mj-lt"/>
              </a:rPr>
              <a:t>, </a:t>
            </a:r>
            <a:r>
              <a:rPr lang="en-US" dirty="0" err="1">
                <a:latin typeface="+mj-lt"/>
              </a:rPr>
              <a:t>Sigcomm</a:t>
            </a:r>
            <a:r>
              <a:rPr lang="en-US" dirty="0">
                <a:latin typeface="+mj-lt"/>
              </a:rPr>
              <a:t>, IMWUT, NSDI, </a:t>
            </a:r>
            <a:r>
              <a:rPr lang="en-US" dirty="0" err="1">
                <a:latin typeface="+mj-lt"/>
              </a:rPr>
              <a:t>SenSys</a:t>
            </a:r>
            <a:endParaRPr lang="en-US" dirty="0">
              <a:latin typeface="+mj-lt"/>
            </a:endParaRPr>
          </a:p>
          <a:p>
            <a:r>
              <a:rPr lang="en-US" dirty="0">
                <a:latin typeface="+mj-lt"/>
              </a:rPr>
              <a:t>To be done individually. Grading at instructor discretion</a:t>
            </a:r>
          </a:p>
          <a:p>
            <a:r>
              <a:rPr lang="en-US" dirty="0">
                <a:latin typeface="+mj-lt"/>
              </a:rPr>
              <a:t>Weightage to overall grade: 30%</a:t>
            </a:r>
          </a:p>
          <a:p>
            <a:endParaRPr lang="en-US"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814055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27</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Student Seminar</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1956354754"/>
              </p:ext>
            </p:extLst>
          </p:nvPr>
        </p:nvGraphicFramePr>
        <p:xfrm>
          <a:off x="1686822" y="4388067"/>
          <a:ext cx="8818350" cy="11125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Project</a:t>
                      </a:r>
                    </a:p>
                  </a:txBody>
                  <a:tcPr/>
                </a:tc>
                <a:extLst>
                  <a:ext uri="{0D108BD9-81ED-4DB2-BD59-A6C34878D82A}">
                    <a16:rowId xmlns:a16="http://schemas.microsoft.com/office/drawing/2014/main" val="3453014269"/>
                  </a:ext>
                </a:extLst>
              </a:tr>
              <a:tr h="370840">
                <a:tc>
                  <a:txBody>
                    <a:bodyPr/>
                    <a:lstStyle/>
                    <a:p>
                      <a:r>
                        <a:rPr lang="en-US" dirty="0"/>
                        <a:t>Attendance</a:t>
                      </a:r>
                    </a:p>
                  </a:txBody>
                  <a:tcPr/>
                </a:tc>
                <a:tc>
                  <a:txBody>
                    <a:bodyPr/>
                    <a:lstStyle/>
                    <a:p>
                      <a:r>
                        <a:rPr lang="en-US" dirty="0"/>
                        <a:t>30 %</a:t>
                      </a:r>
                    </a:p>
                  </a:txBody>
                  <a:tcPr/>
                </a:tc>
                <a:extLst>
                  <a:ext uri="{0D108BD9-81ED-4DB2-BD59-A6C34878D82A}">
                    <a16:rowId xmlns:a16="http://schemas.microsoft.com/office/drawing/2014/main" val="1001545243"/>
                  </a:ext>
                </a:extLst>
              </a:tr>
              <a:tr h="370840">
                <a:tc>
                  <a:txBody>
                    <a:bodyPr/>
                    <a:lstStyle/>
                    <a:p>
                      <a:r>
                        <a:rPr lang="en-US" dirty="0"/>
                        <a:t>Presentation </a:t>
                      </a:r>
                    </a:p>
                  </a:txBody>
                  <a:tcPr/>
                </a:tc>
                <a:tc>
                  <a:txBody>
                    <a:bodyPr/>
                    <a:lstStyle/>
                    <a:p>
                      <a:r>
                        <a:rPr lang="en-US" dirty="0"/>
                        <a:t>70 %</a:t>
                      </a:r>
                    </a:p>
                  </a:txBody>
                  <a:tcPr/>
                </a:tc>
                <a:extLst>
                  <a:ext uri="{0D108BD9-81ED-4DB2-BD59-A6C34878D82A}">
                    <a16:rowId xmlns:a16="http://schemas.microsoft.com/office/drawing/2014/main" val="2001159706"/>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712356" y="1357413"/>
            <a:ext cx="10767283" cy="2511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Student-led seminars are a critical component of the course, with attendance and active participation serving as key metrics for course evaluation. They require students to present a recent research paper (published within the last ten years) from prominent conferences in the field of embedded systems, such as ACM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MobiCom</a:t>
            </a:r>
            <a:r>
              <a:rPr lang="en-US" dirty="0">
                <a:latin typeface="+mj-lt"/>
              </a:rPr>
              <a:t>, </a:t>
            </a:r>
            <a:r>
              <a:rPr lang="en-US" dirty="0" err="1">
                <a:latin typeface="+mj-lt"/>
              </a:rPr>
              <a:t>Sigcomm</a:t>
            </a:r>
            <a:r>
              <a:rPr lang="en-US" dirty="0">
                <a:latin typeface="+mj-lt"/>
              </a:rPr>
              <a:t>, IMWUT, and NSDI.</a:t>
            </a: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51490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89" y="177407"/>
            <a:ext cx="11995139" cy="1325563"/>
          </a:xfrm>
        </p:spPr>
        <p:txBody>
          <a:bodyPr>
            <a:noAutofit/>
          </a:bodyPr>
          <a:lstStyle/>
          <a:p>
            <a:r>
              <a:rPr lang="en-US" sz="4000" dirty="0">
                <a:latin typeface="+mn-lt"/>
              </a:rPr>
              <a:t>Potential topics for the student seminars</a:t>
            </a:r>
          </a:p>
        </p:txBody>
      </p:sp>
      <p:sp>
        <p:nvSpPr>
          <p:cNvPr id="3" name="Content Placeholder 2"/>
          <p:cNvSpPr>
            <a:spLocks noGrp="1"/>
          </p:cNvSpPr>
          <p:nvPr>
            <p:ph idx="1"/>
          </p:nvPr>
        </p:nvSpPr>
        <p:spPr>
          <a:xfrm>
            <a:off x="376589" y="1562632"/>
            <a:ext cx="11657186" cy="4674395"/>
          </a:xfrm>
        </p:spPr>
        <p:txBody>
          <a:bodyPr>
            <a:normAutofit/>
          </a:bodyPr>
          <a:lstStyle/>
          <a:p>
            <a:r>
              <a:rPr lang="en-US" dirty="0">
                <a:latin typeface="+mj-lt"/>
              </a:rPr>
              <a:t>Research topics that could be of interest for discussion:</a:t>
            </a:r>
          </a:p>
          <a:p>
            <a:pPr lvl="1"/>
            <a:r>
              <a:rPr lang="en-US" dirty="0">
                <a:latin typeface="+mj-lt"/>
              </a:rPr>
              <a:t>Classic sensor network and IoT deployments</a:t>
            </a:r>
          </a:p>
          <a:p>
            <a:pPr lvl="1"/>
            <a:r>
              <a:rPr lang="en-US" dirty="0">
                <a:latin typeface="+mj-lt"/>
              </a:rPr>
              <a:t>Low-power, Long-range wireless networks [E.g. LoRa]</a:t>
            </a:r>
          </a:p>
          <a:p>
            <a:pPr lvl="1"/>
            <a:r>
              <a:rPr lang="en-US" dirty="0">
                <a:latin typeface="+mj-lt"/>
              </a:rPr>
              <a:t>Wireless standards for IoT [ZigBee, BLE, </a:t>
            </a:r>
            <a:r>
              <a:rPr lang="en-US" dirty="0" err="1">
                <a:latin typeface="+mj-lt"/>
              </a:rPr>
              <a:t>WiFi</a:t>
            </a:r>
            <a:r>
              <a:rPr lang="en-US" dirty="0">
                <a:latin typeface="+mj-lt"/>
              </a:rPr>
              <a:t>]</a:t>
            </a:r>
          </a:p>
          <a:p>
            <a:pPr lvl="1"/>
            <a:r>
              <a:rPr lang="en-US" dirty="0">
                <a:latin typeface="+mj-lt"/>
              </a:rPr>
              <a:t>Backscatter and energy harvesting</a:t>
            </a:r>
          </a:p>
          <a:p>
            <a:pPr lvl="1"/>
            <a:r>
              <a:rPr lang="en-US" dirty="0">
                <a:latin typeface="+mj-lt"/>
              </a:rPr>
              <a:t>Other emerging wireless technologies for IoT [</a:t>
            </a:r>
            <a:r>
              <a:rPr lang="en-US" dirty="0" err="1">
                <a:latin typeface="+mj-lt"/>
              </a:rPr>
              <a:t>LiFi</a:t>
            </a:r>
            <a:r>
              <a:rPr lang="en-US" dirty="0">
                <a:latin typeface="+mj-lt"/>
              </a:rPr>
              <a:t>, Acoustic]</a:t>
            </a:r>
          </a:p>
          <a:p>
            <a:pPr lvl="1"/>
            <a:r>
              <a:rPr lang="en-US" dirty="0">
                <a:latin typeface="+mj-lt"/>
              </a:rPr>
              <a:t>Security and operating systems for IoT</a:t>
            </a:r>
          </a:p>
          <a:p>
            <a:pPr lvl="1"/>
            <a:r>
              <a:rPr lang="en-US" dirty="0">
                <a:latin typeface="+mj-lt"/>
              </a:rPr>
              <a:t>Novel applications</a:t>
            </a:r>
          </a:p>
          <a:p>
            <a:pPr lvl="1"/>
            <a:r>
              <a:rPr lang="en-US" dirty="0">
                <a:latin typeface="+mj-lt"/>
              </a:rPr>
              <a:t>Others? Many more</a:t>
            </a:r>
          </a:p>
          <a:p>
            <a:pPr marL="457200" lvl="1" indent="0">
              <a:buNone/>
            </a:pPr>
            <a:endParaRPr lang="en-US" dirty="0">
              <a:latin typeface="+mj-lt"/>
            </a:endParaRPr>
          </a:p>
          <a:p>
            <a:r>
              <a:rPr lang="en-US" dirty="0">
                <a:latin typeface="+mj-lt"/>
              </a:rPr>
              <a:t>We list them on the course webpage in coming weeks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28</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1759756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29</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538907430"/>
              </p:ext>
            </p:extLst>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End of recess week (10</a:t>
                      </a:r>
                      <a:r>
                        <a:rPr lang="en-US" baseline="30000" dirty="0"/>
                        <a:t>th</a:t>
                      </a:r>
                      <a:r>
                        <a:rPr lang="en-US" dirty="0"/>
                        <a:t> March)</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of recess week (10</a:t>
                      </a:r>
                      <a:r>
                        <a:rPr lang="en-US" baseline="30000" dirty="0"/>
                        <a:t>th</a:t>
                      </a:r>
                      <a:r>
                        <a:rPr lang="en-US" dirty="0"/>
                        <a:t> March)</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b="1" dirty="0"/>
              <a:t>Let us get to know the instructor </a:t>
            </a:r>
            <a:r>
              <a:rPr lang="en-US" b="1" dirty="0">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Rapid Growth</a:t>
            </a:r>
          </a:p>
          <a:p>
            <a:r>
              <a:rPr lang="en-US" dirty="0">
                <a:latin typeface="+mj-lt"/>
                <a:sym typeface="Wingdings" pitchFamily="2" charset="2"/>
              </a:rPr>
              <a:t>Mark Weiser Vision for Ubiquitous Computing</a:t>
            </a:r>
          </a:p>
          <a:p>
            <a:r>
              <a:rPr lang="en-US" dirty="0">
                <a:latin typeface="+mj-lt"/>
                <a:sym typeface="Wingdings" pitchFamily="2" charset="2"/>
              </a:rPr>
              <a:t>Understanding the Device Architecture and Scaling of Embedded Systems</a:t>
            </a:r>
            <a:endParaRPr lang="en-US" dirty="0">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Q&amp;A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5732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3786" y="3199484"/>
            <a:ext cx="8244428" cy="1258094"/>
          </a:xfrm>
        </p:spPr>
        <p:txBody>
          <a:bodyPr>
            <a:normAutofit/>
          </a:bodyPr>
          <a:lstStyle/>
          <a:p>
            <a:pPr marL="0" indent="0" algn="ctr">
              <a:buNone/>
            </a:pPr>
            <a:r>
              <a:rPr lang="en-US" sz="4800" dirty="0"/>
              <a:t>Let us Introduce Ourselves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003062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b="1" dirty="0">
                <a:sym typeface="Wingdings" pitchFamily="2" charset="2"/>
              </a:rPr>
              <a:t>Introduction to Embedded Systems, Rapid Growth</a:t>
            </a:r>
          </a:p>
          <a:p>
            <a:r>
              <a:rPr lang="en-US" dirty="0">
                <a:latin typeface="+mj-lt"/>
                <a:sym typeface="Wingdings" pitchFamily="2" charset="2"/>
              </a:rPr>
              <a:t>Mark Weiser Vision for Ubiquitous Computing</a:t>
            </a:r>
          </a:p>
          <a:p>
            <a:r>
              <a:rPr lang="en-US" dirty="0">
                <a:latin typeface="+mj-lt"/>
                <a:sym typeface="Wingdings" pitchFamily="2" charset="2"/>
              </a:rPr>
              <a:t>Understanding the Device Architecture and Scaling of Embedded Systems</a:t>
            </a:r>
            <a:endParaRPr lang="en-US" dirty="0">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32</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29290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92" y="3015156"/>
            <a:ext cx="11964415" cy="1659112"/>
          </a:xfrm>
        </p:spPr>
        <p:txBody>
          <a:bodyPr>
            <a:normAutofit fontScale="77500" lnSpcReduction="20000"/>
          </a:bodyPr>
          <a:lstStyle/>
          <a:p>
            <a:pPr marL="0" indent="0" algn="ctr">
              <a:buNone/>
            </a:pPr>
            <a:r>
              <a:rPr lang="en-US" sz="6200" dirty="0"/>
              <a:t>Do you know what the Internet of Things is? How does Internet of Things impact you?</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a:p>
        </p:txBody>
      </p:sp>
    </p:spTree>
    <p:extLst>
      <p:ext uri="{BB962C8B-B14F-4D97-AF65-F5344CB8AC3E}">
        <p14:creationId xmlns:p14="http://schemas.microsoft.com/office/powerpoint/2010/main" val="415240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34</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73494"/>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sz="4000" dirty="0">
                <a:latin typeface="+mn-lt"/>
              </a:rPr>
              <a:t>Internet of things devices are all around us...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1266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11" y="365125"/>
            <a:ext cx="10515600" cy="1325563"/>
          </a:xfrm>
        </p:spPr>
        <p:txBody>
          <a:bodyPr>
            <a:normAutofit/>
          </a:bodyPr>
          <a:lstStyle/>
          <a:p>
            <a:r>
              <a:rPr lang="en-US" sz="4000" dirty="0"/>
              <a:t>Internet of things and wireless embedded systems</a:t>
            </a:r>
          </a:p>
        </p:txBody>
      </p:sp>
      <p:sp>
        <p:nvSpPr>
          <p:cNvPr id="3" name="Content Placeholder 2"/>
          <p:cNvSpPr>
            <a:spLocks noGrp="1"/>
          </p:cNvSpPr>
          <p:nvPr>
            <p:ph idx="1"/>
          </p:nvPr>
        </p:nvSpPr>
        <p:spPr>
          <a:xfrm>
            <a:off x="787711" y="1500853"/>
            <a:ext cx="10802467" cy="1537268"/>
          </a:xfrm>
        </p:spPr>
        <p:txBody>
          <a:bodyPr>
            <a:normAutofit/>
          </a:bodyPr>
          <a:lstStyle/>
          <a:p>
            <a:r>
              <a:rPr lang="en-US" b="1" dirty="0">
                <a:latin typeface="+mj-lt"/>
              </a:rPr>
              <a:t>Wireless embedded systems (WES) </a:t>
            </a:r>
            <a:r>
              <a:rPr lang="en-US" dirty="0">
                <a:latin typeface="+mj-lt"/>
              </a:rPr>
              <a:t>are platforms equipped with radio transceiver, sensors, microcontroller and some form of energy storage</a:t>
            </a:r>
          </a:p>
          <a:p>
            <a:r>
              <a:rPr lang="en-US" dirty="0">
                <a:latin typeface="+mj-lt"/>
              </a:rPr>
              <a:t>WES are an important part of the internet of things (IoT) ecosystem </a:t>
            </a:r>
            <a:endParaRPr lang="en-US" b="1"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35</a:t>
            </a:fld>
            <a:endParaRPr lang="sv-SE"/>
          </a:p>
        </p:txBody>
      </p:sp>
      <p:pic>
        <p:nvPicPr>
          <p:cNvPr id="6" name="Picture 5">
            <a:extLst>
              <a:ext uri="{FF2B5EF4-FFF2-40B4-BE49-F238E27FC236}">
                <a16:creationId xmlns:a16="http://schemas.microsoft.com/office/drawing/2014/main" id="{0FDC867C-8E61-1F43-99C6-D2A0ED28F4FD}"/>
              </a:ext>
            </a:extLst>
          </p:cNvPr>
          <p:cNvPicPr>
            <a:picLocks noChangeAspect="1"/>
          </p:cNvPicPr>
          <p:nvPr/>
        </p:nvPicPr>
        <p:blipFill>
          <a:blip r:embed="rId3"/>
          <a:stretch>
            <a:fillRect/>
          </a:stretch>
        </p:blipFill>
        <p:spPr>
          <a:xfrm>
            <a:off x="4507346" y="3536135"/>
            <a:ext cx="2721430" cy="2175889"/>
          </a:xfrm>
          <a:prstGeom prst="rect">
            <a:avLst/>
          </a:prstGeom>
        </p:spPr>
      </p:pic>
      <p:pic>
        <p:nvPicPr>
          <p:cNvPr id="8" name="Picture 7">
            <a:extLst>
              <a:ext uri="{FF2B5EF4-FFF2-40B4-BE49-F238E27FC236}">
                <a16:creationId xmlns:a16="http://schemas.microsoft.com/office/drawing/2014/main" id="{DB5D6572-168F-E84D-842F-CA071D1C7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563" y="3372897"/>
            <a:ext cx="3738624" cy="2492852"/>
          </a:xfrm>
          <a:prstGeom prst="rect">
            <a:avLst/>
          </a:prstGeom>
        </p:spPr>
      </p:pic>
      <p:sp>
        <p:nvSpPr>
          <p:cNvPr id="10" name="TextBox 9">
            <a:extLst>
              <a:ext uri="{FF2B5EF4-FFF2-40B4-BE49-F238E27FC236}">
                <a16:creationId xmlns:a16="http://schemas.microsoft.com/office/drawing/2014/main" id="{5A8F9FF6-CE04-3B48-AAE7-1BA85E9A5C90}"/>
              </a:ext>
            </a:extLst>
          </p:cNvPr>
          <p:cNvSpPr txBox="1"/>
          <p:nvPr/>
        </p:nvSpPr>
        <p:spPr>
          <a:xfrm>
            <a:off x="1127025" y="5742955"/>
            <a:ext cx="2558143" cy="584775"/>
          </a:xfrm>
          <a:prstGeom prst="rect">
            <a:avLst/>
          </a:prstGeom>
          <a:noFill/>
        </p:spPr>
        <p:txBody>
          <a:bodyPr wrap="square" rtlCol="0">
            <a:spAutoFit/>
          </a:bodyPr>
          <a:lstStyle/>
          <a:p>
            <a:pPr algn="ctr"/>
            <a:r>
              <a:rPr lang="en-US" sz="1600" dirty="0" err="1">
                <a:latin typeface="+mj-lt"/>
              </a:rPr>
              <a:t>CMUCam</a:t>
            </a:r>
            <a:endParaRPr lang="en-US" sz="1600" dirty="0">
              <a:latin typeface="+mj-lt"/>
            </a:endParaRPr>
          </a:p>
          <a:p>
            <a:pPr algn="ctr"/>
            <a:r>
              <a:rPr lang="en-US" sz="1600" dirty="0">
                <a:latin typeface="+mj-lt"/>
              </a:rPr>
              <a:t>[Carnegie Mellon University]</a:t>
            </a:r>
          </a:p>
        </p:txBody>
      </p:sp>
      <p:sp>
        <p:nvSpPr>
          <p:cNvPr id="13" name="TextBox 12">
            <a:extLst>
              <a:ext uri="{FF2B5EF4-FFF2-40B4-BE49-F238E27FC236}">
                <a16:creationId xmlns:a16="http://schemas.microsoft.com/office/drawing/2014/main" id="{BA8D78EC-25E4-0248-A869-E733D2FA54BC}"/>
              </a:ext>
            </a:extLst>
          </p:cNvPr>
          <p:cNvSpPr txBox="1"/>
          <p:nvPr/>
        </p:nvSpPr>
        <p:spPr>
          <a:xfrm>
            <a:off x="4429457" y="5741798"/>
            <a:ext cx="2975771" cy="584775"/>
          </a:xfrm>
          <a:prstGeom prst="rect">
            <a:avLst/>
          </a:prstGeom>
          <a:noFill/>
        </p:spPr>
        <p:txBody>
          <a:bodyPr wrap="square" rtlCol="0">
            <a:spAutoFit/>
          </a:bodyPr>
          <a:lstStyle/>
          <a:p>
            <a:pPr algn="ctr"/>
            <a:r>
              <a:rPr lang="en-US" sz="1600" dirty="0" err="1">
                <a:latin typeface="+mj-lt"/>
              </a:rPr>
              <a:t>Permamote</a:t>
            </a:r>
            <a:r>
              <a:rPr lang="en-US" sz="1600" dirty="0">
                <a:latin typeface="+mj-lt"/>
              </a:rPr>
              <a:t> </a:t>
            </a:r>
          </a:p>
          <a:p>
            <a:pPr algn="ctr"/>
            <a:r>
              <a:rPr lang="en-US" sz="1600" dirty="0">
                <a:latin typeface="+mj-lt"/>
              </a:rPr>
              <a:t>[University of California, Berkeley]</a:t>
            </a:r>
          </a:p>
        </p:txBody>
      </p:sp>
      <p:pic>
        <p:nvPicPr>
          <p:cNvPr id="14" name="Picture 13">
            <a:extLst>
              <a:ext uri="{FF2B5EF4-FFF2-40B4-BE49-F238E27FC236}">
                <a16:creationId xmlns:a16="http://schemas.microsoft.com/office/drawing/2014/main" id="{B5A26C0F-455B-7747-9BBB-EADD8F30596E}"/>
              </a:ext>
            </a:extLst>
          </p:cNvPr>
          <p:cNvPicPr>
            <a:picLocks noChangeAspect="1"/>
          </p:cNvPicPr>
          <p:nvPr/>
        </p:nvPicPr>
        <p:blipFill>
          <a:blip r:embed="rId5"/>
          <a:stretch>
            <a:fillRect/>
          </a:stretch>
        </p:blipFill>
        <p:spPr>
          <a:xfrm>
            <a:off x="1127025" y="3536135"/>
            <a:ext cx="2433294" cy="2229740"/>
          </a:xfrm>
          <a:prstGeom prst="rect">
            <a:avLst/>
          </a:prstGeom>
        </p:spPr>
      </p:pic>
      <p:sp>
        <p:nvSpPr>
          <p:cNvPr id="15" name="TextBox 14">
            <a:extLst>
              <a:ext uri="{FF2B5EF4-FFF2-40B4-BE49-F238E27FC236}">
                <a16:creationId xmlns:a16="http://schemas.microsoft.com/office/drawing/2014/main" id="{6BF47185-499E-7745-AF28-AC24EE42AD50}"/>
              </a:ext>
            </a:extLst>
          </p:cNvPr>
          <p:cNvSpPr txBox="1"/>
          <p:nvPr/>
        </p:nvSpPr>
        <p:spPr>
          <a:xfrm>
            <a:off x="8274366" y="5736151"/>
            <a:ext cx="2558143" cy="584775"/>
          </a:xfrm>
          <a:prstGeom prst="rect">
            <a:avLst/>
          </a:prstGeom>
          <a:noFill/>
        </p:spPr>
        <p:txBody>
          <a:bodyPr wrap="square" rtlCol="0">
            <a:spAutoFit/>
          </a:bodyPr>
          <a:lstStyle/>
          <a:p>
            <a:pPr algn="ctr"/>
            <a:r>
              <a:rPr lang="en-US" sz="1600" dirty="0" err="1">
                <a:latin typeface="+mj-lt"/>
              </a:rPr>
              <a:t>LoRea</a:t>
            </a:r>
            <a:r>
              <a:rPr lang="en-US" sz="1600" dirty="0">
                <a:latin typeface="+mj-lt"/>
              </a:rPr>
              <a:t> </a:t>
            </a:r>
          </a:p>
          <a:p>
            <a:pPr algn="ctr"/>
            <a:r>
              <a:rPr lang="en-US" sz="1600" dirty="0">
                <a:latin typeface="+mj-lt"/>
              </a:rPr>
              <a:t>[Uppsala University]</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222213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706275" y="6075949"/>
            <a:ext cx="10647525" cy="338554"/>
          </a:xfrm>
          <a:prstGeom prst="rect">
            <a:avLst/>
          </a:prstGeom>
          <a:noFill/>
        </p:spPr>
        <p:txBody>
          <a:bodyPr wrap="square" rtlCol="0">
            <a:spAutoFit/>
          </a:bodyPr>
          <a:lstStyle/>
          <a:p>
            <a:r>
              <a:rPr lang="en-GB" sz="1600" dirty="0">
                <a:latin typeface="+mj-lt"/>
              </a:rPr>
              <a:t>Disruptive technologies: Advances that will transform life, business, and the global economy - McKinsey Global Institute (2013)</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Internet of things will be bigger than cloud computing</a:t>
            </a:r>
          </a:p>
        </p:txBody>
      </p:sp>
      <p:pic>
        <p:nvPicPr>
          <p:cNvPr id="4" name="Picture 3" descr="Calendar&#10;&#10;Description automatically generated with medium confidence">
            <a:extLst>
              <a:ext uri="{FF2B5EF4-FFF2-40B4-BE49-F238E27FC236}">
                <a16:creationId xmlns:a16="http://schemas.microsoft.com/office/drawing/2014/main" id="{0A8F9F61-8196-4B08-9535-7C2FDE327C39}"/>
              </a:ext>
            </a:extLst>
          </p:cNvPr>
          <p:cNvPicPr>
            <a:picLocks noChangeAspect="1"/>
          </p:cNvPicPr>
          <p:nvPr/>
        </p:nvPicPr>
        <p:blipFill rotWithShape="1">
          <a:blip r:embed="rId3"/>
          <a:srcRect t="3297" r="1170" b="856"/>
          <a:stretch/>
        </p:blipFill>
        <p:spPr>
          <a:xfrm>
            <a:off x="3556879" y="1667125"/>
            <a:ext cx="7634811" cy="4143406"/>
          </a:xfrm>
          <a:prstGeom prst="rect">
            <a:avLst/>
          </a:prstGeom>
        </p:spPr>
      </p:pic>
      <p:sp>
        <p:nvSpPr>
          <p:cNvPr id="13" name="Oval 12">
            <a:extLst>
              <a:ext uri="{FF2B5EF4-FFF2-40B4-BE49-F238E27FC236}">
                <a16:creationId xmlns:a16="http://schemas.microsoft.com/office/drawing/2014/main" id="{095A417C-FDFA-466D-B453-EF6A49E87C6C}"/>
              </a:ext>
            </a:extLst>
          </p:cNvPr>
          <p:cNvSpPr/>
          <p:nvPr/>
        </p:nvSpPr>
        <p:spPr>
          <a:xfrm>
            <a:off x="8072345" y="3604290"/>
            <a:ext cx="3200400" cy="18549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AAA6103B-DCC3-4F73-9C63-1FC60BF32120}"/>
              </a:ext>
            </a:extLst>
          </p:cNvPr>
          <p:cNvPicPr>
            <a:picLocks noChangeAspect="1"/>
          </p:cNvPicPr>
          <p:nvPr/>
        </p:nvPicPr>
        <p:blipFill>
          <a:blip r:embed="rId4"/>
          <a:stretch>
            <a:fillRect/>
          </a:stretch>
        </p:blipFill>
        <p:spPr>
          <a:xfrm>
            <a:off x="533661" y="1797606"/>
            <a:ext cx="2966094" cy="4143406"/>
          </a:xfrm>
          <a:prstGeom prst="rect">
            <a:avLst/>
          </a:prstGeom>
        </p:spPr>
      </p:pic>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17339918"/>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37</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4925148" y="5417864"/>
            <a:ext cx="1580787" cy="338554"/>
          </a:xfrm>
          <a:prstGeom prst="rect">
            <a:avLst/>
          </a:prstGeom>
          <a:noFill/>
        </p:spPr>
        <p:txBody>
          <a:bodyPr wrap="square" rtlCol="0">
            <a:spAutoFit/>
          </a:bodyPr>
          <a:lstStyle/>
          <a:p>
            <a:r>
              <a:rPr lang="en-GB" sz="1600" dirty="0">
                <a:latin typeface="+mj-lt"/>
              </a:rPr>
              <a:t>Courtesy: CISCO</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38</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Let's go back to predictions about scale of IoT</a:t>
            </a:r>
          </a:p>
        </p:txBody>
      </p:sp>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pic>
        <p:nvPicPr>
          <p:cNvPr id="10" name="Picture 9">
            <a:extLst>
              <a:ext uri="{FF2B5EF4-FFF2-40B4-BE49-F238E27FC236}">
                <a16:creationId xmlns:a16="http://schemas.microsoft.com/office/drawing/2014/main" id="{05FAA8EF-0550-C191-DC95-FC83020D3F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062" y="2017863"/>
            <a:ext cx="5903873" cy="3377040"/>
          </a:xfrm>
          <a:prstGeom prst="rect">
            <a:avLst/>
          </a:prstGeom>
        </p:spPr>
      </p:pic>
      <p:pic>
        <p:nvPicPr>
          <p:cNvPr id="11" name="Picture 10">
            <a:extLst>
              <a:ext uri="{FF2B5EF4-FFF2-40B4-BE49-F238E27FC236}">
                <a16:creationId xmlns:a16="http://schemas.microsoft.com/office/drawing/2014/main" id="{6502EBC2-E43C-E569-3812-8BAECCAF71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93199" y="2176531"/>
            <a:ext cx="4921521" cy="3075950"/>
          </a:xfrm>
          <a:prstGeom prst="rect">
            <a:avLst/>
          </a:prstGeom>
        </p:spPr>
      </p:pic>
      <p:sp>
        <p:nvSpPr>
          <p:cNvPr id="12" name="TextBox 11">
            <a:extLst>
              <a:ext uri="{FF2B5EF4-FFF2-40B4-BE49-F238E27FC236}">
                <a16:creationId xmlns:a16="http://schemas.microsoft.com/office/drawing/2014/main" id="{E13450BB-B7F3-C2F5-FCA0-0E53C84ADC02}"/>
              </a:ext>
            </a:extLst>
          </p:cNvPr>
          <p:cNvSpPr txBox="1"/>
          <p:nvPr/>
        </p:nvSpPr>
        <p:spPr>
          <a:xfrm>
            <a:off x="10402130" y="5399770"/>
            <a:ext cx="1463040" cy="338554"/>
          </a:xfrm>
          <a:prstGeom prst="rect">
            <a:avLst/>
          </a:prstGeom>
          <a:noFill/>
        </p:spPr>
        <p:txBody>
          <a:bodyPr wrap="square" rtlCol="0">
            <a:spAutoFit/>
          </a:bodyPr>
          <a:lstStyle/>
          <a:p>
            <a:r>
              <a:rPr lang="en-GB" sz="1600" dirty="0">
                <a:latin typeface="+mj-lt"/>
              </a:rPr>
              <a:t>Courtesy: Intel</a:t>
            </a:r>
            <a:endParaRPr lang="en-US" sz="1600" dirty="0">
              <a:latin typeface="+mj-lt"/>
            </a:endParaRPr>
          </a:p>
        </p:txBody>
      </p:sp>
    </p:spTree>
    <p:extLst>
      <p:ext uri="{BB962C8B-B14F-4D97-AF65-F5344CB8AC3E}">
        <p14:creationId xmlns:p14="http://schemas.microsoft.com/office/powerpoint/2010/main" val="2178049205"/>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39</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Let us get to know the instructor of the course</a:t>
            </a:r>
          </a:p>
        </p:txBody>
      </p:sp>
      <p:sp>
        <p:nvSpPr>
          <p:cNvPr id="3" name="Content Placeholder 2"/>
          <p:cNvSpPr>
            <a:spLocks noGrp="1"/>
          </p:cNvSpPr>
          <p:nvPr>
            <p:ph idx="1"/>
          </p:nvPr>
        </p:nvSpPr>
        <p:spPr>
          <a:xfrm>
            <a:off x="536028" y="1522909"/>
            <a:ext cx="11116283" cy="2003419"/>
          </a:xfrm>
        </p:spPr>
        <p:txBody>
          <a:bodyPr>
            <a:normAutofit/>
          </a:bodyPr>
          <a:lstStyle/>
          <a:p>
            <a:r>
              <a:rPr lang="en-US" dirty="0">
                <a:latin typeface="+mj-lt"/>
              </a:rPr>
              <a:t>Build real embedded and wireless systems.  Functional prototypes</a:t>
            </a:r>
          </a:p>
          <a:p>
            <a:r>
              <a:rPr lang="en-US" dirty="0">
                <a:latin typeface="+mj-lt"/>
              </a:rPr>
              <a:t>Wireless embedded systems: Journey started over </a:t>
            </a:r>
            <a:r>
              <a:rPr lang="en-US" b="1" dirty="0">
                <a:latin typeface="+mj-lt"/>
              </a:rPr>
              <a:t>14</a:t>
            </a:r>
            <a:r>
              <a:rPr lang="en-US" dirty="0">
                <a:latin typeface="+mj-lt"/>
              </a:rPr>
              <a:t> years back!</a:t>
            </a:r>
          </a:p>
          <a:p>
            <a:r>
              <a:rPr lang="en-US" dirty="0">
                <a:latin typeface="+mj-lt"/>
              </a:rPr>
              <a:t>Commonly, our work involves designing systems at the intersection of computer science, electrical engineering and computer communication</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5D3E2BEF-3598-06B2-9055-B747ADFF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34" y="3429000"/>
            <a:ext cx="4134661" cy="2756922"/>
          </a:xfrm>
          <a:prstGeom prst="rect">
            <a:avLst/>
          </a:prstGeom>
        </p:spPr>
      </p:pic>
      <p:pic>
        <p:nvPicPr>
          <p:cNvPr id="16" name="Picture 15">
            <a:extLst>
              <a:ext uri="{FF2B5EF4-FFF2-40B4-BE49-F238E27FC236}">
                <a16:creationId xmlns:a16="http://schemas.microsoft.com/office/drawing/2014/main" id="{375513D9-936C-73DC-BD2A-90D3FB733111}"/>
              </a:ext>
            </a:extLst>
          </p:cNvPr>
          <p:cNvPicPr>
            <a:picLocks noChangeAspect="1"/>
          </p:cNvPicPr>
          <p:nvPr/>
        </p:nvPicPr>
        <p:blipFill>
          <a:blip r:embed="rId4"/>
          <a:stretch>
            <a:fillRect/>
          </a:stretch>
        </p:blipFill>
        <p:spPr>
          <a:xfrm>
            <a:off x="3666999" y="3713710"/>
            <a:ext cx="2162398" cy="1840338"/>
          </a:xfrm>
          <a:prstGeom prst="rect">
            <a:avLst/>
          </a:prstGeom>
        </p:spPr>
      </p:pic>
      <p:pic>
        <p:nvPicPr>
          <p:cNvPr id="17" name="Picture 16">
            <a:extLst>
              <a:ext uri="{FF2B5EF4-FFF2-40B4-BE49-F238E27FC236}">
                <a16:creationId xmlns:a16="http://schemas.microsoft.com/office/drawing/2014/main" id="{C2AB3377-3B2E-4D97-E24C-BDFA825BDE3E}"/>
              </a:ext>
            </a:extLst>
          </p:cNvPr>
          <p:cNvPicPr>
            <a:picLocks noChangeAspect="1"/>
          </p:cNvPicPr>
          <p:nvPr/>
        </p:nvPicPr>
        <p:blipFill>
          <a:blip r:embed="rId5"/>
          <a:stretch>
            <a:fillRect/>
          </a:stretch>
        </p:blipFill>
        <p:spPr>
          <a:xfrm>
            <a:off x="6185714" y="3713711"/>
            <a:ext cx="2954966" cy="1840338"/>
          </a:xfrm>
          <a:prstGeom prst="rect">
            <a:avLst/>
          </a:prstGeom>
        </p:spPr>
      </p:pic>
      <p:pic>
        <p:nvPicPr>
          <p:cNvPr id="18" name="Picture 17">
            <a:extLst>
              <a:ext uri="{FF2B5EF4-FFF2-40B4-BE49-F238E27FC236}">
                <a16:creationId xmlns:a16="http://schemas.microsoft.com/office/drawing/2014/main" id="{21192F8F-C67B-3ACF-AE8B-24749FB744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9551" y="3704293"/>
            <a:ext cx="2402760" cy="2402760"/>
          </a:xfrm>
          <a:prstGeom prst="rect">
            <a:avLst/>
          </a:prstGeom>
        </p:spPr>
      </p:pic>
      <p:sp>
        <p:nvSpPr>
          <p:cNvPr id="19" name="TextBox 18">
            <a:extLst>
              <a:ext uri="{FF2B5EF4-FFF2-40B4-BE49-F238E27FC236}">
                <a16:creationId xmlns:a16="http://schemas.microsoft.com/office/drawing/2014/main" id="{B454D4FB-258A-9333-F6B2-B00C27B49B0A}"/>
              </a:ext>
            </a:extLst>
          </p:cNvPr>
          <p:cNvSpPr txBox="1"/>
          <p:nvPr/>
        </p:nvSpPr>
        <p:spPr>
          <a:xfrm>
            <a:off x="1353976" y="5953164"/>
            <a:ext cx="1688578" cy="307777"/>
          </a:xfrm>
          <a:prstGeom prst="rect">
            <a:avLst/>
          </a:prstGeom>
          <a:noFill/>
        </p:spPr>
        <p:txBody>
          <a:bodyPr wrap="square" rtlCol="0">
            <a:spAutoFit/>
          </a:bodyPr>
          <a:lstStyle/>
          <a:p>
            <a:r>
              <a:rPr lang="en-US" sz="1400" dirty="0">
                <a:latin typeface="+mj-lt"/>
              </a:rPr>
              <a:t>[ACM SENSYS 2017]</a:t>
            </a:r>
          </a:p>
        </p:txBody>
      </p:sp>
      <p:sp>
        <p:nvSpPr>
          <p:cNvPr id="20" name="TextBox 19">
            <a:extLst>
              <a:ext uri="{FF2B5EF4-FFF2-40B4-BE49-F238E27FC236}">
                <a16:creationId xmlns:a16="http://schemas.microsoft.com/office/drawing/2014/main" id="{5779A4E5-259E-CB90-0F54-4674EB1B195E}"/>
              </a:ext>
            </a:extLst>
          </p:cNvPr>
          <p:cNvSpPr txBox="1"/>
          <p:nvPr/>
        </p:nvSpPr>
        <p:spPr>
          <a:xfrm>
            <a:off x="3824604" y="5926315"/>
            <a:ext cx="1836984" cy="307777"/>
          </a:xfrm>
          <a:prstGeom prst="rect">
            <a:avLst/>
          </a:prstGeom>
          <a:noFill/>
        </p:spPr>
        <p:txBody>
          <a:bodyPr wrap="square" rtlCol="0">
            <a:spAutoFit/>
          </a:bodyPr>
          <a:lstStyle/>
          <a:p>
            <a:r>
              <a:rPr lang="en-US" sz="1400" dirty="0">
                <a:latin typeface="+mj-lt"/>
              </a:rPr>
              <a:t>[ACM MOBISYS 2020]</a:t>
            </a:r>
          </a:p>
        </p:txBody>
      </p:sp>
      <p:sp>
        <p:nvSpPr>
          <p:cNvPr id="21" name="TextBox 20">
            <a:extLst>
              <a:ext uri="{FF2B5EF4-FFF2-40B4-BE49-F238E27FC236}">
                <a16:creationId xmlns:a16="http://schemas.microsoft.com/office/drawing/2014/main" id="{247A119E-A197-163C-08A4-E2B8EA4C830D}"/>
              </a:ext>
            </a:extLst>
          </p:cNvPr>
          <p:cNvSpPr txBox="1"/>
          <p:nvPr/>
        </p:nvSpPr>
        <p:spPr>
          <a:xfrm>
            <a:off x="6634515" y="5926316"/>
            <a:ext cx="1900189" cy="307777"/>
          </a:xfrm>
          <a:prstGeom prst="rect">
            <a:avLst/>
          </a:prstGeom>
          <a:noFill/>
        </p:spPr>
        <p:txBody>
          <a:bodyPr wrap="square" rtlCol="0">
            <a:spAutoFit/>
          </a:bodyPr>
          <a:lstStyle/>
          <a:p>
            <a:r>
              <a:rPr lang="en-US" sz="1400" dirty="0">
                <a:latin typeface="+mj-lt"/>
              </a:rPr>
              <a:t>[ACM MOBICOM 2020]</a:t>
            </a:r>
          </a:p>
        </p:txBody>
      </p:sp>
      <p:sp>
        <p:nvSpPr>
          <p:cNvPr id="22" name="TextBox 21">
            <a:extLst>
              <a:ext uri="{FF2B5EF4-FFF2-40B4-BE49-F238E27FC236}">
                <a16:creationId xmlns:a16="http://schemas.microsoft.com/office/drawing/2014/main" id="{5C5B855F-66F0-F909-A5FA-048F1819DA1B}"/>
              </a:ext>
            </a:extLst>
          </p:cNvPr>
          <p:cNvSpPr txBox="1"/>
          <p:nvPr/>
        </p:nvSpPr>
        <p:spPr>
          <a:xfrm>
            <a:off x="10108341" y="5926314"/>
            <a:ext cx="1688578" cy="307777"/>
          </a:xfrm>
          <a:prstGeom prst="rect">
            <a:avLst/>
          </a:prstGeom>
          <a:noFill/>
        </p:spPr>
        <p:txBody>
          <a:bodyPr wrap="square" rtlCol="0">
            <a:spAutoFit/>
          </a:bodyPr>
          <a:lstStyle/>
          <a:p>
            <a:r>
              <a:rPr lang="en-US" sz="1400" dirty="0">
                <a:latin typeface="+mj-lt"/>
              </a:rPr>
              <a:t>[ACM VLCS 2017]</a:t>
            </a:r>
          </a:p>
        </p:txBody>
      </p:sp>
    </p:spTree>
    <p:extLst>
      <p:ext uri="{BB962C8B-B14F-4D97-AF65-F5344CB8AC3E}">
        <p14:creationId xmlns:p14="http://schemas.microsoft.com/office/powerpoint/2010/main" val="1904657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40</a:t>
            </a:fld>
            <a:endParaRPr lang="en-US"/>
          </a:p>
        </p:txBody>
      </p:sp>
      <p:pic>
        <p:nvPicPr>
          <p:cNvPr id="5" name="Picture 4">
            <a:extLst>
              <a:ext uri="{FF2B5EF4-FFF2-40B4-BE49-F238E27FC236}">
                <a16:creationId xmlns:a16="http://schemas.microsoft.com/office/drawing/2014/main" id="{0AC91795-403E-8F4C-910A-75433C047545}"/>
              </a:ext>
            </a:extLst>
          </p:cNvPr>
          <p:cNvPicPr>
            <a:picLocks noChangeAspect="1"/>
          </p:cNvPicPr>
          <p:nvPr/>
        </p:nvPicPr>
        <p:blipFill>
          <a:blip r:embed="rId2"/>
          <a:stretch>
            <a:fillRect/>
          </a:stretch>
        </p:blipFill>
        <p:spPr>
          <a:xfrm>
            <a:off x="2915944" y="1531247"/>
            <a:ext cx="6360112" cy="4386284"/>
          </a:xfrm>
          <a:prstGeom prst="rect">
            <a:avLst/>
          </a:prstGeom>
        </p:spPr>
      </p:pic>
      <p:sp>
        <p:nvSpPr>
          <p:cNvPr id="6" name="Footer Placeholder 1">
            <a:extLst>
              <a:ext uri="{FF2B5EF4-FFF2-40B4-BE49-F238E27FC236}">
                <a16:creationId xmlns:a16="http://schemas.microsoft.com/office/drawing/2014/main" id="{C400833B-BBB9-753D-6A9D-DE6A91BCB85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4710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41</a:t>
            </a:fld>
            <a:endParaRPr lang="en-US"/>
          </a:p>
        </p:txBody>
      </p:sp>
      <p:pic>
        <p:nvPicPr>
          <p:cNvPr id="6" name="Picture 4" descr="Gartner Hype Cycle for Emerging Technologies, 2017">
            <a:extLst>
              <a:ext uri="{FF2B5EF4-FFF2-40B4-BE49-F238E27FC236}">
                <a16:creationId xmlns:a16="http://schemas.microsoft.com/office/drawing/2014/main" id="{E6A16895-372D-C2E2-4145-99C8765D4C5F}"/>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86324" y="1768655"/>
            <a:ext cx="5806321" cy="409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artner Hype Cycle for Emerging Technologies, 2018">
            <a:extLst>
              <a:ext uri="{FF2B5EF4-FFF2-40B4-BE49-F238E27FC236}">
                <a16:creationId xmlns:a16="http://schemas.microsoft.com/office/drawing/2014/main" id="{25A23765-CD9A-BA7B-8975-FFAD7DD5CD5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4042" t="4005" r="4784" b="19285"/>
          <a:stretch/>
        </p:blipFill>
        <p:spPr bwMode="auto">
          <a:xfrm>
            <a:off x="6199357" y="1773096"/>
            <a:ext cx="5741534" cy="408447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
            <a:extLst>
              <a:ext uri="{FF2B5EF4-FFF2-40B4-BE49-F238E27FC236}">
                <a16:creationId xmlns:a16="http://schemas.microsoft.com/office/drawing/2014/main" id="{277812B8-B847-17A6-4D41-E2FE3B578F1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13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Where are we right now?</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42</a:t>
            </a:fld>
            <a:endParaRPr lang="sv-SE" dirty="0"/>
          </a:p>
        </p:txBody>
      </p:sp>
      <p:pic>
        <p:nvPicPr>
          <p:cNvPr id="6" name="Picture 5" descr="A picture containing person, electronics, close&#10;&#10;Description automatically generated">
            <a:extLst>
              <a:ext uri="{FF2B5EF4-FFF2-40B4-BE49-F238E27FC236}">
                <a16:creationId xmlns:a16="http://schemas.microsoft.com/office/drawing/2014/main" id="{DCDF1921-F823-608D-3FF1-B3879D70EB5C}"/>
              </a:ext>
            </a:extLst>
          </p:cNvPr>
          <p:cNvPicPr>
            <a:picLocks noChangeAspect="1"/>
          </p:cNvPicPr>
          <p:nvPr/>
        </p:nvPicPr>
        <p:blipFill>
          <a:blip r:embed="rId2"/>
          <a:stretch>
            <a:fillRect/>
          </a:stretch>
        </p:blipFill>
        <p:spPr>
          <a:xfrm>
            <a:off x="6238886" y="1624018"/>
            <a:ext cx="3447402" cy="2084857"/>
          </a:xfrm>
          <a:prstGeom prst="rect">
            <a:avLst/>
          </a:prstGeom>
        </p:spPr>
      </p:pic>
      <p:pic>
        <p:nvPicPr>
          <p:cNvPr id="9" name="Picture 8" descr="A picture containing stationary, pencil, dark, cloudy&#10;&#10;Description automatically generated">
            <a:extLst>
              <a:ext uri="{FF2B5EF4-FFF2-40B4-BE49-F238E27FC236}">
                <a16:creationId xmlns:a16="http://schemas.microsoft.com/office/drawing/2014/main" id="{8F995991-2D83-D074-CF27-E29B243B5500}"/>
              </a:ext>
            </a:extLst>
          </p:cNvPr>
          <p:cNvPicPr>
            <a:picLocks noChangeAspect="1"/>
          </p:cNvPicPr>
          <p:nvPr/>
        </p:nvPicPr>
        <p:blipFill>
          <a:blip r:embed="rId3"/>
          <a:stretch>
            <a:fillRect/>
          </a:stretch>
        </p:blipFill>
        <p:spPr>
          <a:xfrm>
            <a:off x="2157658" y="1632564"/>
            <a:ext cx="3127285" cy="2084857"/>
          </a:xfrm>
          <a:prstGeom prst="rect">
            <a:avLst/>
          </a:prstGeom>
        </p:spPr>
      </p:pic>
      <p:pic>
        <p:nvPicPr>
          <p:cNvPr id="11" name="Picture 10" descr="A pair of black sunglasses&#10;&#10;Description automatically generated with medium confidence">
            <a:extLst>
              <a:ext uri="{FF2B5EF4-FFF2-40B4-BE49-F238E27FC236}">
                <a16:creationId xmlns:a16="http://schemas.microsoft.com/office/drawing/2014/main" id="{6842E0BD-978A-2E1F-CDB3-196C5B33DCE3}"/>
              </a:ext>
            </a:extLst>
          </p:cNvPr>
          <p:cNvPicPr>
            <a:picLocks noChangeAspect="1"/>
          </p:cNvPicPr>
          <p:nvPr/>
        </p:nvPicPr>
        <p:blipFill>
          <a:blip r:embed="rId4"/>
          <a:stretch>
            <a:fillRect/>
          </a:stretch>
        </p:blipFill>
        <p:spPr>
          <a:xfrm>
            <a:off x="3836112" y="4021924"/>
            <a:ext cx="4206173" cy="2334426"/>
          </a:xfrm>
          <a:prstGeom prst="rect">
            <a:avLst/>
          </a:prstGeom>
        </p:spPr>
      </p:pic>
    </p:spTree>
    <p:extLst>
      <p:ext uri="{BB962C8B-B14F-4D97-AF65-F5344CB8AC3E}">
        <p14:creationId xmlns:p14="http://schemas.microsoft.com/office/powerpoint/2010/main" val="3630826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342" y="175291"/>
            <a:ext cx="11225097" cy="1325563"/>
          </a:xfrm>
        </p:spPr>
        <p:txBody>
          <a:bodyPr>
            <a:noAutofit/>
          </a:bodyPr>
          <a:lstStyle/>
          <a:p>
            <a:r>
              <a:rPr lang="en-US" sz="4000" dirty="0" err="1">
                <a:latin typeface="+mn-lt"/>
              </a:rPr>
              <a:t>WilIoT</a:t>
            </a:r>
            <a:r>
              <a:rPr lang="en-US" sz="4000" dirty="0">
                <a:latin typeface="+mn-lt"/>
              </a:rPr>
              <a:t>: Battery-free, Bluetooth, Sticker form Sensors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3" name="Battery-Free Bluetooth Sensor Tag Demo.mp4" descr="Battery-Free Bluetooth Sensor Tag Demo.mp4">
            <a:hlinkClick r:id="" action="ppaction://media"/>
            <a:extLst>
              <a:ext uri="{FF2B5EF4-FFF2-40B4-BE49-F238E27FC236}">
                <a16:creationId xmlns:a16="http://schemas.microsoft.com/office/drawing/2014/main" id="{9C3E6F25-B120-FCC3-560E-3ED3CD6CEC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7242" y="1500854"/>
            <a:ext cx="8460336" cy="4758939"/>
          </a:xfrm>
          <a:prstGeom prst="rect">
            <a:avLst/>
          </a:prstGeom>
        </p:spPr>
      </p:pic>
    </p:spTree>
    <p:extLst>
      <p:ext uri="{BB962C8B-B14F-4D97-AF65-F5344CB8AC3E}">
        <p14:creationId xmlns:p14="http://schemas.microsoft.com/office/powerpoint/2010/main" val="96164881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Rapid Growth</a:t>
            </a:r>
          </a:p>
          <a:p>
            <a:r>
              <a:rPr lang="en-US" b="1" dirty="0">
                <a:sym typeface="Wingdings" pitchFamily="2" charset="2"/>
              </a:rPr>
              <a:t>Mark Weiser Vision for Ubiquitous Computing</a:t>
            </a:r>
          </a:p>
          <a:p>
            <a:r>
              <a:rPr lang="en-US" dirty="0">
                <a:latin typeface="+mj-lt"/>
                <a:sym typeface="Wingdings" pitchFamily="2" charset="2"/>
              </a:rPr>
              <a:t>Understanding the Device Architecture and Scaling of Embedded Systems</a:t>
            </a:r>
            <a:endParaRPr lang="en-US" dirty="0">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3030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3045" y="3151634"/>
            <a:ext cx="8745910" cy="1659112"/>
          </a:xfrm>
        </p:spPr>
        <p:txBody>
          <a:bodyPr>
            <a:normAutofit/>
          </a:bodyPr>
          <a:lstStyle/>
          <a:p>
            <a:pPr marL="0" indent="0" algn="ctr">
              <a:buNone/>
            </a:pPr>
            <a:r>
              <a:rPr lang="en-US" sz="4800" dirty="0"/>
              <a:t>Mark Weiser Vision for </a:t>
            </a:r>
            <a:r>
              <a:rPr lang="en-US" sz="4800" dirty="0" err="1"/>
              <a:t>Ubiquitious</a:t>
            </a:r>
            <a:r>
              <a:rPr lang="en-US" sz="4800" dirty="0"/>
              <a:t> Computing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45</a:t>
            </a:fld>
            <a:endParaRPr lang="sv-SE"/>
          </a:p>
        </p:txBody>
      </p:sp>
    </p:spTree>
    <p:extLst>
      <p:ext uri="{BB962C8B-B14F-4D97-AF65-F5344CB8AC3E}">
        <p14:creationId xmlns:p14="http://schemas.microsoft.com/office/powerpoint/2010/main" val="1736461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46</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6772166" cy="249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r>
              <a:rPr lang="en-US" dirty="0">
                <a:latin typeface="+mj-lt"/>
              </a:rPr>
              <a:t>What is </a:t>
            </a:r>
            <a:r>
              <a:rPr lang="en-US" b="1" dirty="0">
                <a:latin typeface="+mj-lt"/>
              </a:rPr>
              <a:t>ubiquitous</a:t>
            </a:r>
            <a:r>
              <a:rPr lang="en-US" dirty="0">
                <a:latin typeface="+mj-lt"/>
              </a:rPr>
              <a:t> computing?</a:t>
            </a:r>
          </a:p>
          <a:p>
            <a:endParaRPr lang="en-US" dirty="0">
              <a:latin typeface="+mj-lt"/>
            </a:endParaRPr>
          </a:p>
          <a:p>
            <a:pPr marL="0" indent="0">
              <a:buFont typeface="Arial" panose="020B0604020202020204" pitchFamily="34" charset="0"/>
              <a:buNone/>
            </a:pPr>
            <a:endParaRPr lang="en-US" dirty="0">
              <a:latin typeface="+mj-lt"/>
            </a:endParaRPr>
          </a:p>
        </p:txBody>
      </p:sp>
      <p:pic>
        <p:nvPicPr>
          <p:cNvPr id="8" name="Picture 7">
            <a:extLst>
              <a:ext uri="{FF2B5EF4-FFF2-40B4-BE49-F238E27FC236}">
                <a16:creationId xmlns:a16="http://schemas.microsoft.com/office/drawing/2014/main" id="{B91AFEF3-8F7F-4728-CAE0-8594823E54C1}"/>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2693074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83955" y="419716"/>
            <a:ext cx="10515600" cy="1325563"/>
          </a:xfrm>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47</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683955" y="1850066"/>
            <a:ext cx="6347709" cy="2872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mj-lt"/>
              </a:rPr>
              <a:t>“</a:t>
            </a:r>
            <a:r>
              <a:rPr lang="en-SG" sz="2400" dirty="0">
                <a:latin typeface="+mj-lt"/>
              </a:rPr>
              <a:t>Ubiquitous computing names the third wave in computing, just now beginning. First were mainframes, each shared by lots of people. Now we are in the personal computing era, person and machine staring uneasily at each other across the desktop. Next comes ubiquitous computing, or the age of calm technology, when technology recedes into the background of our lives.”</a:t>
            </a:r>
            <a:endParaRPr lang="en-US" sz="2400" dirty="0">
              <a:latin typeface="+mj-lt"/>
            </a:endParaRP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4EDBEFB0-CBFF-CA2F-8185-ED0AA1620FA0}"/>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3556086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48</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pPr lvl="1"/>
            <a:r>
              <a:rPr lang="en-US" dirty="0">
                <a:latin typeface="+mj-lt"/>
              </a:rPr>
              <a:t>”Products…that do not require active attention”</a:t>
            </a:r>
          </a:p>
          <a:p>
            <a:pPr lvl="1"/>
            <a:r>
              <a:rPr lang="en-US" dirty="0">
                <a:latin typeface="+mj-lt"/>
              </a:rPr>
              <a:t>“Whenever people learn something sufficiently well, they cease to be aware of it”</a:t>
            </a:r>
          </a:p>
          <a:p>
            <a:pPr lvl="1"/>
            <a:r>
              <a:rPr lang="en-US" dirty="0">
                <a:latin typeface="+mj-lt"/>
              </a:rPr>
              <a:t>“[Computers will become invisible and] people will simply use them unconsciously to accomplish everyday tasks”</a:t>
            </a:r>
          </a:p>
          <a:p>
            <a:pPr lvl="1"/>
            <a:r>
              <a:rPr lang="en-US" dirty="0">
                <a:latin typeface="+mj-lt"/>
              </a:rPr>
              <a:t>“[R]</a:t>
            </a:r>
            <a:r>
              <a:rPr lang="en-US" dirty="0" err="1">
                <a:latin typeface="+mj-lt"/>
              </a:rPr>
              <a:t>ather</a:t>
            </a:r>
            <a:r>
              <a:rPr lang="en-US" dirty="0">
                <a:latin typeface="+mj-lt"/>
              </a:rPr>
              <a:t> than being a tool through which we work, and thus disappearing from our awareness, the computer too often remains the focus of attention”</a:t>
            </a:r>
          </a:p>
          <a:p>
            <a:r>
              <a:rPr lang="en-US" dirty="0">
                <a:latin typeface="+mj-lt"/>
              </a:rPr>
              <a:t>“Applications are of course the whole point of ubiquitous computing”</a:t>
            </a: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89000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49</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r>
              <a:rPr lang="en-US" dirty="0">
                <a:latin typeface="+mj-lt"/>
              </a:rPr>
              <a:t>  </a:t>
            </a:r>
            <a:r>
              <a:rPr lang="en-US" b="1" dirty="0">
                <a:latin typeface="+mj-lt"/>
              </a:rPr>
              <a:t>Do you agree?  What are technologies we now take for granted?</a:t>
            </a:r>
          </a:p>
          <a:p>
            <a:pPr lvl="1"/>
            <a:r>
              <a:rPr lang="en-US" dirty="0">
                <a:latin typeface="+mj-lt"/>
              </a:rPr>
              <a:t>Wearable devices (&lt; 15 years), Smartphones, </a:t>
            </a:r>
            <a:r>
              <a:rPr lang="en-US" dirty="0" err="1">
                <a:latin typeface="+mj-lt"/>
              </a:rPr>
              <a:t>Smarthome</a:t>
            </a:r>
            <a:r>
              <a:rPr lang="en-US" dirty="0">
                <a:latin typeface="+mj-lt"/>
              </a:rPr>
              <a:t> sensors</a:t>
            </a:r>
          </a:p>
          <a:p>
            <a:pPr marL="0" indent="0">
              <a:buFont typeface="Arial" panose="020B0604020202020204" pitchFamily="34" charset="0"/>
              <a:buNone/>
            </a:pPr>
            <a:endParaRPr lang="en-US" dirty="0">
              <a:latin typeface="+mj-lt"/>
            </a:endParaRPr>
          </a:p>
        </p:txBody>
      </p:sp>
      <p:pic>
        <p:nvPicPr>
          <p:cNvPr id="6" name="Online Media 2" descr="Macworld NY 1999 - iBook &amp; AirPort Introduction">
            <a:hlinkClick r:id="" action="ppaction://media"/>
            <a:extLst>
              <a:ext uri="{FF2B5EF4-FFF2-40B4-BE49-F238E27FC236}">
                <a16:creationId xmlns:a16="http://schemas.microsoft.com/office/drawing/2014/main" id="{4F084341-A4CB-2B6A-701D-126B6AB19EA0}"/>
              </a:ext>
            </a:extLst>
          </p:cNvPr>
          <p:cNvPicPr>
            <a:picLocks noRot="1" noChangeAspect="1"/>
          </p:cNvPicPr>
          <p:nvPr>
            <a:videoFile r:link="rId1"/>
          </p:nvPr>
        </p:nvPicPr>
        <p:blipFill>
          <a:blip r:embed="rId3"/>
          <a:stretch>
            <a:fillRect/>
          </a:stretch>
        </p:blipFill>
        <p:spPr>
          <a:xfrm>
            <a:off x="3441855" y="3357167"/>
            <a:ext cx="5308290" cy="2999183"/>
          </a:xfrm>
          <a:prstGeom prst="rect">
            <a:avLst/>
          </a:prstGeom>
        </p:spPr>
      </p:pic>
    </p:spTree>
    <p:extLst>
      <p:ext uri="{BB962C8B-B14F-4D97-AF65-F5344CB8AC3E}">
        <p14:creationId xmlns:p14="http://schemas.microsoft.com/office/powerpoint/2010/main" val="115716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15570"/>
            <a:ext cx="10897535" cy="1690798"/>
          </a:xfrm>
        </p:spPr>
        <p:txBody>
          <a:bodyPr>
            <a:normAutofit/>
          </a:bodyPr>
          <a:lstStyle/>
          <a:p>
            <a:r>
              <a:rPr lang="en-US" sz="4000" dirty="0">
                <a:latin typeface="+mn-lt"/>
              </a:rPr>
              <a:t>Let us get to know the instructor of the course</a:t>
            </a:r>
          </a:p>
        </p:txBody>
      </p:sp>
      <p:sp>
        <p:nvSpPr>
          <p:cNvPr id="3" name="Content Placeholder 2"/>
          <p:cNvSpPr>
            <a:spLocks noGrp="1"/>
          </p:cNvSpPr>
          <p:nvPr>
            <p:ph idx="1"/>
          </p:nvPr>
        </p:nvSpPr>
        <p:spPr>
          <a:xfrm>
            <a:off x="838200" y="1641967"/>
            <a:ext cx="11273393" cy="2509298"/>
          </a:xfrm>
        </p:spPr>
        <p:txBody>
          <a:bodyPr>
            <a:normAutofit/>
          </a:bodyPr>
          <a:lstStyle/>
          <a:p>
            <a:r>
              <a:rPr lang="en-US" dirty="0">
                <a:latin typeface="+mj-lt"/>
              </a:rPr>
              <a:t>Doctoral studies conducted in Sweden. PhD from Uppsala University</a:t>
            </a:r>
          </a:p>
          <a:p>
            <a:r>
              <a:rPr lang="en-US" b="1" dirty="0">
                <a:latin typeface="+mj-lt"/>
              </a:rPr>
              <a:t>Dissertation: </a:t>
            </a:r>
            <a:r>
              <a:rPr lang="en-US" dirty="0">
                <a:latin typeface="+mj-lt"/>
              </a:rPr>
              <a:t>Enabling sustainable networked embedded systems</a:t>
            </a:r>
          </a:p>
          <a:p>
            <a:r>
              <a:rPr lang="en-US" dirty="0">
                <a:latin typeface="+mj-lt"/>
              </a:rPr>
              <a:t>Doctoral dissertation awarded 2019 ABB Research Award (Funded Postdoc)</a:t>
            </a:r>
          </a:p>
          <a:p>
            <a:r>
              <a:rPr lang="en-US" dirty="0">
                <a:latin typeface="+mj-lt"/>
              </a:rPr>
              <a:t>Postdoctoral studies conducted at UC Berkeley</a:t>
            </a:r>
          </a:p>
          <a:p>
            <a:pPr lvl="1"/>
            <a:r>
              <a:rPr lang="en-US" dirty="0">
                <a:latin typeface="+mj-lt"/>
              </a:rPr>
              <a:t>Make sticker computers! STICORS</a:t>
            </a:r>
          </a:p>
          <a:p>
            <a:endParaRPr lang="en-US" sz="2000" dirty="0">
              <a:latin typeface="+mj-lt"/>
            </a:endParaRPr>
          </a:p>
          <a:p>
            <a:endParaRPr lang="en-US" sz="2000" dirty="0">
              <a:latin typeface="+mj-lt"/>
            </a:endParaRPr>
          </a:p>
          <a:p>
            <a:pPr marL="0" indent="0">
              <a:buNone/>
            </a:pPr>
            <a:endParaRPr lang="en-US" sz="2000" dirty="0">
              <a:latin typeface="+mj-lt"/>
            </a:endParaRPr>
          </a:p>
        </p:txBody>
      </p:sp>
      <p:pic>
        <p:nvPicPr>
          <p:cNvPr id="4" name="Content Placeholder 4" descr="A picture containing camera, phone&#10;&#10;Description automatically generated">
            <a:extLst>
              <a:ext uri="{FF2B5EF4-FFF2-40B4-BE49-F238E27FC236}">
                <a16:creationId xmlns:a16="http://schemas.microsoft.com/office/drawing/2014/main" id="{489BCA0E-DDC6-D50E-F3FB-E8B6813855E8}"/>
              </a:ext>
            </a:extLst>
          </p:cNvPr>
          <p:cNvPicPr>
            <a:picLocks noChangeAspect="1"/>
          </p:cNvPicPr>
          <p:nvPr/>
        </p:nvPicPr>
        <p:blipFill>
          <a:blip r:embed="rId3"/>
          <a:stretch>
            <a:fillRect/>
          </a:stretch>
        </p:blipFill>
        <p:spPr>
          <a:xfrm>
            <a:off x="8118907" y="3226028"/>
            <a:ext cx="3325118" cy="1487990"/>
          </a:xfrm>
          <a:prstGeom prst="rect">
            <a:avLst/>
          </a:prstGeom>
        </p:spPr>
      </p:pic>
      <p:pic>
        <p:nvPicPr>
          <p:cNvPr id="6" name="Picture 5">
            <a:extLst>
              <a:ext uri="{FF2B5EF4-FFF2-40B4-BE49-F238E27FC236}">
                <a16:creationId xmlns:a16="http://schemas.microsoft.com/office/drawing/2014/main" id="{8A22F0C3-44EF-99E4-386A-2F1D28217A14}"/>
              </a:ext>
            </a:extLst>
          </p:cNvPr>
          <p:cNvPicPr>
            <a:picLocks noChangeAspect="1"/>
          </p:cNvPicPr>
          <p:nvPr/>
        </p:nvPicPr>
        <p:blipFill>
          <a:blip r:embed="rId4"/>
          <a:stretch>
            <a:fillRect/>
          </a:stretch>
        </p:blipFill>
        <p:spPr>
          <a:xfrm>
            <a:off x="1098652" y="4807659"/>
            <a:ext cx="1393947" cy="1393947"/>
          </a:xfrm>
          <a:prstGeom prst="rect">
            <a:avLst/>
          </a:prstGeom>
        </p:spPr>
      </p:pic>
      <p:pic>
        <p:nvPicPr>
          <p:cNvPr id="16" name="Picture 15">
            <a:extLst>
              <a:ext uri="{FF2B5EF4-FFF2-40B4-BE49-F238E27FC236}">
                <a16:creationId xmlns:a16="http://schemas.microsoft.com/office/drawing/2014/main" id="{554DD431-1A93-77A5-6D5A-EE3B7D9970FF}"/>
              </a:ext>
            </a:extLst>
          </p:cNvPr>
          <p:cNvPicPr>
            <a:picLocks noChangeAspect="1"/>
          </p:cNvPicPr>
          <p:nvPr/>
        </p:nvPicPr>
        <p:blipFill>
          <a:blip r:embed="rId5"/>
          <a:stretch>
            <a:fillRect/>
          </a:stretch>
        </p:blipFill>
        <p:spPr>
          <a:xfrm>
            <a:off x="7479873" y="4850543"/>
            <a:ext cx="2219528" cy="1481534"/>
          </a:xfrm>
          <a:prstGeom prst="rect">
            <a:avLst/>
          </a:prstGeom>
        </p:spPr>
      </p:pic>
      <p:pic>
        <p:nvPicPr>
          <p:cNvPr id="15" name="Picture 14">
            <a:extLst>
              <a:ext uri="{FF2B5EF4-FFF2-40B4-BE49-F238E27FC236}">
                <a16:creationId xmlns:a16="http://schemas.microsoft.com/office/drawing/2014/main" id="{033DD762-A241-424E-64C9-B592989CA88A}"/>
              </a:ext>
            </a:extLst>
          </p:cNvPr>
          <p:cNvPicPr>
            <a:picLocks noChangeAspect="1"/>
          </p:cNvPicPr>
          <p:nvPr/>
        </p:nvPicPr>
        <p:blipFill>
          <a:blip r:embed="rId6"/>
          <a:stretch>
            <a:fillRect/>
          </a:stretch>
        </p:blipFill>
        <p:spPr>
          <a:xfrm>
            <a:off x="9845167" y="4850543"/>
            <a:ext cx="2152419" cy="1436739"/>
          </a:xfrm>
          <a:prstGeom prst="rect">
            <a:avLst/>
          </a:pr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a:t>
            </a:fld>
            <a:endParaRPr lang="sv-SE"/>
          </a:p>
        </p:txBody>
      </p:sp>
      <p:pic>
        <p:nvPicPr>
          <p:cNvPr id="8" name="Picture 7" descr="A red circle with white text&#10;&#10;Description automatically generated">
            <a:extLst>
              <a:ext uri="{FF2B5EF4-FFF2-40B4-BE49-F238E27FC236}">
                <a16:creationId xmlns:a16="http://schemas.microsoft.com/office/drawing/2014/main" id="{17ECC0BA-539E-94B4-B990-514FB87B4707}"/>
              </a:ext>
            </a:extLst>
          </p:cNvPr>
          <p:cNvPicPr>
            <a:picLocks noChangeAspect="1"/>
          </p:cNvPicPr>
          <p:nvPr/>
        </p:nvPicPr>
        <p:blipFill>
          <a:blip r:embed="rId7"/>
          <a:stretch>
            <a:fillRect/>
          </a:stretch>
        </p:blipFill>
        <p:spPr>
          <a:xfrm>
            <a:off x="2638365" y="4825878"/>
            <a:ext cx="1406843" cy="1393947"/>
          </a:xfrm>
          <a:prstGeom prst="rect">
            <a:avLst/>
          </a:prstGeom>
        </p:spPr>
      </p:pic>
    </p:spTree>
    <p:extLst>
      <p:ext uri="{BB962C8B-B14F-4D97-AF65-F5344CB8AC3E}">
        <p14:creationId xmlns:p14="http://schemas.microsoft.com/office/powerpoint/2010/main" val="190540276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50</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838200" y="1552412"/>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What are upcoming technologies that may become ubiquitous?</a:t>
            </a:r>
          </a:p>
          <a:p>
            <a:pPr marL="0" indent="0">
              <a:buFont typeface="Arial" panose="020B0604020202020204" pitchFamily="34" charset="0"/>
              <a:buNone/>
            </a:pPr>
            <a:endParaRPr lang="en-US" dirty="0">
              <a:latin typeface="+mj-lt"/>
            </a:endParaRPr>
          </a:p>
        </p:txBody>
      </p:sp>
      <p:pic>
        <p:nvPicPr>
          <p:cNvPr id="3" name="Picture 2">
            <a:extLst>
              <a:ext uri="{FF2B5EF4-FFF2-40B4-BE49-F238E27FC236}">
                <a16:creationId xmlns:a16="http://schemas.microsoft.com/office/drawing/2014/main" id="{470E9A21-D4E9-47DD-4FC8-E86DFE70F98F}"/>
              </a:ext>
            </a:extLst>
          </p:cNvPr>
          <p:cNvPicPr>
            <a:picLocks noChangeAspect="1"/>
          </p:cNvPicPr>
          <p:nvPr/>
        </p:nvPicPr>
        <p:blipFill>
          <a:blip r:embed="rId2"/>
          <a:stretch>
            <a:fillRect/>
          </a:stretch>
        </p:blipFill>
        <p:spPr>
          <a:xfrm>
            <a:off x="483651" y="2313201"/>
            <a:ext cx="3891157" cy="3705462"/>
          </a:xfrm>
          <a:prstGeom prst="rect">
            <a:avLst/>
          </a:prstGeom>
        </p:spPr>
      </p:pic>
      <p:pic>
        <p:nvPicPr>
          <p:cNvPr id="8" name="Picture 7">
            <a:extLst>
              <a:ext uri="{FF2B5EF4-FFF2-40B4-BE49-F238E27FC236}">
                <a16:creationId xmlns:a16="http://schemas.microsoft.com/office/drawing/2014/main" id="{B666E958-C4F8-323A-0B07-4FE4739B2A37}"/>
              </a:ext>
            </a:extLst>
          </p:cNvPr>
          <p:cNvPicPr>
            <a:picLocks noChangeAspect="1"/>
          </p:cNvPicPr>
          <p:nvPr/>
        </p:nvPicPr>
        <p:blipFill>
          <a:blip r:embed="rId3"/>
          <a:stretch>
            <a:fillRect/>
          </a:stretch>
        </p:blipFill>
        <p:spPr>
          <a:xfrm>
            <a:off x="5111087" y="2313201"/>
            <a:ext cx="6597262" cy="3705462"/>
          </a:xfrm>
          <a:prstGeom prst="rect">
            <a:avLst/>
          </a:prstGeom>
        </p:spPr>
      </p:pic>
    </p:spTree>
    <p:extLst>
      <p:ext uri="{BB962C8B-B14F-4D97-AF65-F5344CB8AC3E}">
        <p14:creationId xmlns:p14="http://schemas.microsoft.com/office/powerpoint/2010/main" val="14813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51</a:t>
            </a:fld>
            <a:endParaRPr lang="sv-SE" dirty="0"/>
          </a:p>
        </p:txBody>
      </p:sp>
      <p:pic>
        <p:nvPicPr>
          <p:cNvPr id="3" name="Picture 2">
            <a:extLst>
              <a:ext uri="{FF2B5EF4-FFF2-40B4-BE49-F238E27FC236}">
                <a16:creationId xmlns:a16="http://schemas.microsoft.com/office/drawing/2014/main" id="{279A781D-0C6D-FECE-AFC5-01EE5C01ACD3}"/>
              </a:ext>
            </a:extLst>
          </p:cNvPr>
          <p:cNvPicPr>
            <a:picLocks noChangeAspect="1"/>
          </p:cNvPicPr>
          <p:nvPr/>
        </p:nvPicPr>
        <p:blipFill>
          <a:blip r:embed="rId2"/>
          <a:stretch>
            <a:fillRect/>
          </a:stretch>
        </p:blipFill>
        <p:spPr>
          <a:xfrm>
            <a:off x="1545266" y="1440186"/>
            <a:ext cx="8073656" cy="4350646"/>
          </a:xfrm>
          <a:prstGeom prst="rect">
            <a:avLst/>
          </a:prstGeom>
        </p:spPr>
      </p:pic>
      <p:sp>
        <p:nvSpPr>
          <p:cNvPr id="6" name="TextBox 5">
            <a:extLst>
              <a:ext uri="{FF2B5EF4-FFF2-40B4-BE49-F238E27FC236}">
                <a16:creationId xmlns:a16="http://schemas.microsoft.com/office/drawing/2014/main" id="{A7330EE9-651E-DA7C-EF71-6BE1A3AA724A}"/>
              </a:ext>
            </a:extLst>
          </p:cNvPr>
          <p:cNvSpPr txBox="1"/>
          <p:nvPr/>
        </p:nvSpPr>
        <p:spPr>
          <a:xfrm>
            <a:off x="4038600" y="5814306"/>
            <a:ext cx="6307816" cy="338554"/>
          </a:xfrm>
          <a:prstGeom prst="rect">
            <a:avLst/>
          </a:prstGeom>
          <a:noFill/>
        </p:spPr>
        <p:txBody>
          <a:bodyPr wrap="square" rtlCol="0">
            <a:spAutoFit/>
          </a:bodyPr>
          <a:lstStyle/>
          <a:p>
            <a:pPr algn="ctr"/>
            <a:r>
              <a:rPr lang="en-US" sz="1600" dirty="0">
                <a:latin typeface="+mj-lt"/>
              </a:rPr>
              <a:t>The Computer for the 21</a:t>
            </a:r>
            <a:r>
              <a:rPr lang="en-US" sz="1600" baseline="30000" dirty="0">
                <a:latin typeface="+mj-lt"/>
              </a:rPr>
              <a:t>st</a:t>
            </a:r>
            <a:r>
              <a:rPr lang="en-US" sz="1600" dirty="0">
                <a:latin typeface="+mj-lt"/>
              </a:rPr>
              <a:t> Century, Scientific American, 1991</a:t>
            </a:r>
          </a:p>
        </p:txBody>
      </p:sp>
    </p:spTree>
    <p:extLst>
      <p:ext uri="{BB962C8B-B14F-4D97-AF65-F5344CB8AC3E}">
        <p14:creationId xmlns:p14="http://schemas.microsoft.com/office/powerpoint/2010/main" val="294643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52</a:t>
            </a:fld>
            <a:endParaRPr lang="sv-SE" dirty="0"/>
          </a:p>
        </p:txBody>
      </p:sp>
      <p:sp>
        <p:nvSpPr>
          <p:cNvPr id="7" name="TextBox 6">
            <a:extLst>
              <a:ext uri="{FF2B5EF4-FFF2-40B4-BE49-F238E27FC236}">
                <a16:creationId xmlns:a16="http://schemas.microsoft.com/office/drawing/2014/main" id="{7DEBFAB9-018E-7C98-EEBA-A8E92877156C}"/>
              </a:ext>
            </a:extLst>
          </p:cNvPr>
          <p:cNvSpPr txBox="1"/>
          <p:nvPr/>
        </p:nvSpPr>
        <p:spPr>
          <a:xfrm>
            <a:off x="342014" y="2395870"/>
            <a:ext cx="10935586" cy="1569660"/>
          </a:xfrm>
          <a:prstGeom prst="rect">
            <a:avLst/>
          </a:prstGeom>
          <a:noFill/>
        </p:spPr>
        <p:txBody>
          <a:bodyPr wrap="square">
            <a:spAutoFit/>
          </a:bodyPr>
          <a:lstStyle/>
          <a:p>
            <a:pPr lvl="1"/>
            <a:r>
              <a:rPr lang="en-US" sz="3200" u="sng" dirty="0">
                <a:latin typeface="+mj-lt"/>
              </a:rPr>
              <a:t>Hypothesis of the article</a:t>
            </a:r>
            <a:r>
              <a:rPr lang="en-US" sz="3200" dirty="0">
                <a:latin typeface="+mj-lt"/>
              </a:rPr>
              <a:t>: Advances in technology (low power, new wireless communication, new interfaces) will enable “invisible computing”, which will enhance human capability …</a:t>
            </a:r>
          </a:p>
        </p:txBody>
      </p:sp>
    </p:spTree>
    <p:extLst>
      <p:ext uri="{BB962C8B-B14F-4D97-AF65-F5344CB8AC3E}">
        <p14:creationId xmlns:p14="http://schemas.microsoft.com/office/powerpoint/2010/main" val="3886245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253716"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Rapid Growth</a:t>
            </a:r>
          </a:p>
          <a:p>
            <a:r>
              <a:rPr lang="en-US" dirty="0">
                <a:latin typeface="+mj-lt"/>
                <a:sym typeface="Wingdings" pitchFamily="2" charset="2"/>
              </a:rPr>
              <a:t>Mark Weiser Vision for Ubiquitous Computing</a:t>
            </a:r>
          </a:p>
          <a:p>
            <a:r>
              <a:rPr lang="en-US" b="1" dirty="0">
                <a:sym typeface="Wingdings" pitchFamily="2" charset="2"/>
              </a:rPr>
              <a:t>Understanding the Device Architecture and Scaling of Embedded Systems</a:t>
            </a:r>
            <a:endParaRPr lang="en-US" b="1" dirty="0"/>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55823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6444" y="3107057"/>
            <a:ext cx="9339112" cy="1258094"/>
          </a:xfrm>
        </p:spPr>
        <p:txBody>
          <a:bodyPr>
            <a:normAutofit fontScale="92500" lnSpcReduction="20000"/>
          </a:bodyPr>
          <a:lstStyle/>
          <a:p>
            <a:pPr marL="0" indent="0" algn="ctr">
              <a:buNone/>
            </a:pPr>
            <a:r>
              <a:rPr lang="en-US" sz="5200" dirty="0">
                <a:latin typeface="+mj-lt"/>
              </a:rPr>
              <a:t>Device architecture of Wireless Embedded Systems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70620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573207" y="277138"/>
            <a:ext cx="12069169" cy="1325563"/>
          </a:xfrm>
        </p:spPr>
        <p:txBody>
          <a:bodyPr>
            <a:normAutofit/>
          </a:bodyPr>
          <a:lstStyle/>
          <a:p>
            <a:r>
              <a:rPr lang="en-US" sz="4000" dirty="0">
                <a:latin typeface="+mn-lt"/>
              </a:rPr>
              <a:t>Embedded systems covers number of CS/EEE areas  </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55</a:t>
            </a:fld>
            <a:endParaRPr lang="sv-SE" dirty="0"/>
          </a:p>
        </p:txBody>
      </p:sp>
      <p:pic>
        <p:nvPicPr>
          <p:cNvPr id="6" name="Picture 5">
            <a:extLst>
              <a:ext uri="{FF2B5EF4-FFF2-40B4-BE49-F238E27FC236}">
                <a16:creationId xmlns:a16="http://schemas.microsoft.com/office/drawing/2014/main" id="{49870B23-596A-F5AE-5E3D-B5B6905FE0B2}"/>
              </a:ext>
            </a:extLst>
          </p:cNvPr>
          <p:cNvPicPr>
            <a:picLocks noChangeAspect="1"/>
          </p:cNvPicPr>
          <p:nvPr/>
        </p:nvPicPr>
        <p:blipFill>
          <a:blip r:embed="rId2"/>
          <a:stretch>
            <a:fillRect/>
          </a:stretch>
        </p:blipFill>
        <p:spPr>
          <a:xfrm>
            <a:off x="2612597" y="1602701"/>
            <a:ext cx="6531404" cy="4222958"/>
          </a:xfrm>
          <a:prstGeom prst="rect">
            <a:avLst/>
          </a:prstGeom>
        </p:spPr>
      </p:pic>
    </p:spTree>
    <p:extLst>
      <p:ext uri="{BB962C8B-B14F-4D97-AF65-F5344CB8AC3E}">
        <p14:creationId xmlns:p14="http://schemas.microsoft.com/office/powerpoint/2010/main" val="3318495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56</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93511194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sz="4000" dirty="0">
                <a:latin typeface="+mn-lt"/>
              </a:rPr>
              <a:t>Wireless embedded devices architecture</a:t>
            </a:r>
            <a:endParaRPr lang="en-US" sz="4000" dirty="0">
              <a:solidFill>
                <a:srgbClr val="7030A0"/>
              </a:solidFill>
              <a:latin typeface="+mn-lt"/>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0952409" cy="2129294"/>
          </a:xfrm>
        </p:spPr>
        <p:txBody>
          <a:bodyPr>
            <a:normAutofit/>
          </a:bodyPr>
          <a:lstStyle/>
          <a:p>
            <a:r>
              <a:rPr lang="en-US" dirty="0">
                <a:latin typeface="+mj-lt"/>
              </a:rPr>
              <a:t>During past decades, sensors have become exceedingly energy-efficient</a:t>
            </a:r>
          </a:p>
          <a:p>
            <a:pPr lvl="1"/>
            <a:r>
              <a:rPr lang="en-US" dirty="0">
                <a:latin typeface="+mj-lt"/>
              </a:rPr>
              <a:t>E.g., Accelerometer, Temperature, Image Sensors: Few µW’s of power</a:t>
            </a:r>
          </a:p>
          <a:p>
            <a:r>
              <a:rPr lang="en-US" dirty="0">
                <a:latin typeface="+mj-lt"/>
              </a:rPr>
              <a:t>Significant energy asymmetry exists between the sensors, computational elements and radio transceivers</a:t>
            </a:r>
          </a:p>
          <a:p>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57</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48586" y="4242895"/>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356429" y="593813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28481165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58</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59</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8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85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8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85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85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85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8857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885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8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0" grpId="0"/>
      <p:bldP spid="1388551" grpId="0"/>
      <p:bldP spid="1388554" grpId="0"/>
      <p:bldP spid="1388561" grpId="0"/>
      <p:bldP spid="1388564" grpId="0"/>
      <p:bldP spid="13885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Wireless, Embedded Intelligence, Sensing and Emerging Technologies (WEISER) Group</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World leading research in the area of wireless embedded systems</a:t>
            </a:r>
          </a:p>
          <a:p>
            <a:r>
              <a:rPr lang="en-US" dirty="0">
                <a:latin typeface="+mj-lt"/>
              </a:rPr>
              <a:t>2 PhD students, 1 Postdoc, 1 RA, </a:t>
            </a:r>
            <a:r>
              <a:rPr lang="en-US" b="1" u="sng" dirty="0">
                <a:latin typeface="+mj-lt"/>
              </a:rPr>
              <a:t>3 NSWS (UG), 7 (UG, FYP), </a:t>
            </a:r>
            <a:r>
              <a:rPr lang="en-US" dirty="0">
                <a:latin typeface="+mj-lt"/>
              </a:rPr>
              <a:t>3 (MCOMP)</a:t>
            </a:r>
          </a:p>
          <a:p>
            <a:r>
              <a:rPr lang="en-US" dirty="0">
                <a:latin typeface="+mj-lt"/>
              </a:rPr>
              <a:t>Regularly publish research findings in flagship venues of the area; </a:t>
            </a:r>
          </a:p>
          <a:p>
            <a:pPr lvl="1"/>
            <a:r>
              <a:rPr lang="en-US" dirty="0">
                <a:latin typeface="+mj-lt"/>
              </a:rPr>
              <a:t>ACM </a:t>
            </a:r>
            <a:r>
              <a:rPr lang="en-US" dirty="0" err="1">
                <a:latin typeface="+mj-lt"/>
              </a:rPr>
              <a:t>MobiCom</a:t>
            </a:r>
            <a:r>
              <a:rPr lang="en-US" dirty="0">
                <a:latin typeface="+mj-lt"/>
              </a:rPr>
              <a:t>,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Ipsn</a:t>
            </a:r>
            <a:r>
              <a:rPr lang="en-US" dirty="0">
                <a:latin typeface="+mj-lt"/>
              </a:rPr>
              <a:t>, </a:t>
            </a:r>
            <a:r>
              <a:rPr lang="en-US" dirty="0" err="1">
                <a:latin typeface="+mj-lt"/>
              </a:rPr>
              <a:t>HotNets</a:t>
            </a:r>
            <a:r>
              <a:rPr lang="en-US" dirty="0">
                <a:latin typeface="+mj-lt"/>
              </a:rPr>
              <a:t>, </a:t>
            </a:r>
            <a:r>
              <a:rPr lang="en-US" dirty="0" err="1">
                <a:latin typeface="+mj-lt"/>
              </a:rPr>
              <a:t>GetMobile</a:t>
            </a:r>
            <a:r>
              <a:rPr lang="en-US" dirty="0">
                <a:latin typeface="+mj-lt"/>
              </a:rPr>
              <a:t> and others</a:t>
            </a:r>
          </a:p>
          <a:p>
            <a:r>
              <a:rPr lang="en-US" dirty="0">
                <a:latin typeface="+mj-lt"/>
              </a:rPr>
              <a:t>Research findings and awards are regularly covered by major media outlets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pic>
        <p:nvPicPr>
          <p:cNvPr id="7" name="Picture 6" descr="Graphical user interface, text, application, email&#10;&#10;Description automatically generated">
            <a:extLst>
              <a:ext uri="{FF2B5EF4-FFF2-40B4-BE49-F238E27FC236}">
                <a16:creationId xmlns:a16="http://schemas.microsoft.com/office/drawing/2014/main" id="{B577BBB3-319D-E7E3-AD73-32E251BE6CE1}"/>
              </a:ext>
            </a:extLst>
          </p:cNvPr>
          <p:cNvPicPr>
            <a:picLocks noChangeAspect="1"/>
          </p:cNvPicPr>
          <p:nvPr/>
        </p:nvPicPr>
        <p:blipFill>
          <a:blip r:embed="rId3"/>
          <a:stretch>
            <a:fillRect/>
          </a:stretch>
        </p:blipFill>
        <p:spPr>
          <a:xfrm>
            <a:off x="1053392" y="4299577"/>
            <a:ext cx="3328115" cy="173546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283A9779-AF44-EEDC-AE6B-6356F06965CD}"/>
              </a:ext>
            </a:extLst>
          </p:cNvPr>
          <p:cNvPicPr>
            <a:picLocks noChangeAspect="1"/>
          </p:cNvPicPr>
          <p:nvPr/>
        </p:nvPicPr>
        <p:blipFill>
          <a:blip r:embed="rId4"/>
          <a:stretch>
            <a:fillRect/>
          </a:stretch>
        </p:blipFill>
        <p:spPr>
          <a:xfrm>
            <a:off x="4919404" y="4247129"/>
            <a:ext cx="3079919" cy="18403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DFCB58-51B6-9DFE-F9EE-11CBDA4567FB}"/>
              </a:ext>
            </a:extLst>
          </p:cNvPr>
          <p:cNvPicPr>
            <a:picLocks noChangeAspect="1"/>
          </p:cNvPicPr>
          <p:nvPr/>
        </p:nvPicPr>
        <p:blipFill>
          <a:blip r:embed="rId5"/>
          <a:stretch>
            <a:fillRect/>
          </a:stretch>
        </p:blipFill>
        <p:spPr>
          <a:xfrm>
            <a:off x="8985695" y="4241579"/>
            <a:ext cx="2152913" cy="2114771"/>
          </a:xfrm>
          <a:prstGeom prst="rect">
            <a:avLst/>
          </a:prstGeom>
        </p:spPr>
      </p:pic>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2563712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4000" dirty="0"/>
              <a:t>Receiving </a:t>
            </a:r>
            <a:r>
              <a:rPr lang="en-US" sz="4000" dirty="0" err="1"/>
              <a:t>LiFi</a:t>
            </a:r>
            <a:r>
              <a:rPr lang="en-US" sz="4000" dirty="0"/>
              <a:t> at </a:t>
            </a:r>
            <a:r>
              <a:rPr lang="en-US" sz="4000" dirty="0">
                <a:latin typeface="+mj-lt"/>
              </a:rPr>
              <a:t>µW’s</a:t>
            </a:r>
            <a:r>
              <a:rPr lang="en-US" sz="4000" dirty="0"/>
              <a:t> of power consumption</a:t>
            </a:r>
          </a:p>
        </p:txBody>
      </p:sp>
      <p:sp>
        <p:nvSpPr>
          <p:cNvPr id="4" name="Slide Number Placeholder 3"/>
          <p:cNvSpPr>
            <a:spLocks noGrp="1"/>
          </p:cNvSpPr>
          <p:nvPr>
            <p:ph type="sldNum" sz="quarter" idx="12"/>
          </p:nvPr>
        </p:nvSpPr>
        <p:spPr/>
        <p:txBody>
          <a:bodyPr/>
          <a:lstStyle/>
          <a:p>
            <a:fld id="{F3251276-10E0-6347-83FD-341D002F38DE}" type="slidenum">
              <a:rPr lang="en-US" smtClean="0"/>
              <a:t>60</a:t>
            </a:fld>
            <a:endParaRPr lang="en-US"/>
          </a:p>
        </p:txBody>
      </p:sp>
      <p:pic>
        <p:nvPicPr>
          <p:cNvPr id="7" name="Picture 6">
            <a:extLst>
              <a:ext uri="{FF2B5EF4-FFF2-40B4-BE49-F238E27FC236}">
                <a16:creationId xmlns:a16="http://schemas.microsoft.com/office/drawing/2014/main" id="{9EC31F20-6B60-304E-B91C-B85073AF4378}"/>
              </a:ext>
            </a:extLst>
          </p:cNvPr>
          <p:cNvPicPr>
            <a:picLocks noChangeAspect="1"/>
          </p:cNvPicPr>
          <p:nvPr/>
        </p:nvPicPr>
        <p:blipFill>
          <a:blip r:embed="rId3"/>
          <a:stretch>
            <a:fillRect/>
          </a:stretch>
        </p:blipFill>
        <p:spPr>
          <a:xfrm>
            <a:off x="6180380" y="3186476"/>
            <a:ext cx="4860439" cy="2018694"/>
          </a:xfrm>
          <a:prstGeom prst="rect">
            <a:avLst/>
          </a:prstGeom>
        </p:spPr>
      </p:pic>
      <p:pic>
        <p:nvPicPr>
          <p:cNvPr id="3" name="Picture 4" descr="A screenshot of a map&#10;&#10;Description generated with high confidence">
            <a:extLst>
              <a:ext uri="{FF2B5EF4-FFF2-40B4-BE49-F238E27FC236}">
                <a16:creationId xmlns:a16="http://schemas.microsoft.com/office/drawing/2014/main" id="{070A4D1F-71F6-45DC-B595-15651A66E747}"/>
              </a:ext>
            </a:extLst>
          </p:cNvPr>
          <p:cNvPicPr>
            <a:picLocks noChangeAspect="1"/>
          </p:cNvPicPr>
          <p:nvPr/>
        </p:nvPicPr>
        <p:blipFill>
          <a:blip r:embed="rId4"/>
          <a:stretch>
            <a:fillRect/>
          </a:stretch>
        </p:blipFill>
        <p:spPr>
          <a:xfrm>
            <a:off x="1302770" y="3186476"/>
            <a:ext cx="3881376" cy="2224014"/>
          </a:xfrm>
          <a:prstGeom prst="rect">
            <a:avLst/>
          </a:prstGeom>
        </p:spPr>
      </p:pic>
      <p:sp>
        <p:nvSpPr>
          <p:cNvPr id="5" name="Content Placeholder 2">
            <a:extLst>
              <a:ext uri="{FF2B5EF4-FFF2-40B4-BE49-F238E27FC236}">
                <a16:creationId xmlns:a16="http://schemas.microsoft.com/office/drawing/2014/main" id="{B4C6A6D8-78CC-40BF-9A26-DC5B460B7106}"/>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latin typeface="Calibri Light"/>
                <a:ea typeface="+mn-lt"/>
                <a:cs typeface="+mn-lt"/>
              </a:rPr>
              <a:t>Avoid energy expensive components such as TIAs, ADCs</a:t>
            </a:r>
          </a:p>
          <a:p>
            <a:r>
              <a:rPr lang="en-US" dirty="0">
                <a:latin typeface="Calibri Light"/>
                <a:cs typeface="Calibri"/>
              </a:rPr>
              <a:t>Solar cell (Photovoltaic mode) with a low-power comparator </a:t>
            </a:r>
          </a:p>
          <a:p>
            <a:endParaRPr lang="en-US" dirty="0">
              <a:latin typeface="Calibri Light"/>
              <a:ea typeface="+mn-lt"/>
              <a:cs typeface="+mn-lt"/>
            </a:endParaRPr>
          </a:p>
          <a:p>
            <a:endParaRPr lang="en-US" dirty="0">
              <a:latin typeface="Calibri Light"/>
              <a:ea typeface="+mn-lt"/>
              <a:cs typeface="+mn-lt"/>
            </a:endParaRPr>
          </a:p>
          <a:p>
            <a:pPr marL="457200" lvl="1" indent="0">
              <a:buNone/>
            </a:pPr>
            <a:endParaRPr lang="en-US" dirty="0">
              <a:ea typeface="+mn-lt"/>
              <a:cs typeface="+mn-lt"/>
            </a:endParaRPr>
          </a:p>
        </p:txBody>
      </p:sp>
      <p:sp>
        <p:nvSpPr>
          <p:cNvPr id="9" name="Rectangle 8">
            <a:extLst>
              <a:ext uri="{FF2B5EF4-FFF2-40B4-BE49-F238E27FC236}">
                <a16:creationId xmlns:a16="http://schemas.microsoft.com/office/drawing/2014/main" id="{45264B53-6A0A-49BC-AC1D-7436A2ED5D5F}"/>
              </a:ext>
            </a:extLst>
          </p:cNvPr>
          <p:cNvSpPr/>
          <p:nvPr/>
        </p:nvSpPr>
        <p:spPr>
          <a:xfrm>
            <a:off x="606537" y="5957601"/>
            <a:ext cx="10802786" cy="523220"/>
          </a:xfrm>
          <a:prstGeom prst="rect">
            <a:avLst/>
          </a:prstGeom>
        </p:spPr>
        <p:txBody>
          <a:bodyPr wrap="square" anchor="t">
            <a:spAutoFit/>
          </a:bodyPr>
          <a:lstStyle/>
          <a:p>
            <a:pPr algn="ctr"/>
            <a:r>
              <a:rPr lang="en-US" sz="2800" b="1" dirty="0">
                <a:latin typeface="+mj-lt"/>
                <a:cs typeface="Calibri Light"/>
              </a:rPr>
              <a:t>Enables us to receive </a:t>
            </a:r>
            <a:r>
              <a:rPr lang="en-US" sz="2800" b="1" dirty="0" err="1">
                <a:latin typeface="+mj-lt"/>
                <a:cs typeface="Calibri Light"/>
              </a:rPr>
              <a:t>LiFi</a:t>
            </a:r>
            <a:r>
              <a:rPr lang="en-US" sz="2800" b="1" dirty="0">
                <a:latin typeface="+mj-lt"/>
                <a:cs typeface="Calibri Light"/>
              </a:rPr>
              <a:t> transmissions at a power budget of 20 </a:t>
            </a:r>
            <a:r>
              <a:rPr lang="en-US" sz="2800" dirty="0"/>
              <a:t>µW</a:t>
            </a:r>
            <a:endParaRPr lang="en-US" sz="2800" dirty="0">
              <a:latin typeface="+mj-lt"/>
            </a:endParaRPr>
          </a:p>
        </p:txBody>
      </p:sp>
      <p:sp>
        <p:nvSpPr>
          <p:cNvPr id="10" name="TextBox 9">
            <a:extLst>
              <a:ext uri="{FF2B5EF4-FFF2-40B4-BE49-F238E27FC236}">
                <a16:creationId xmlns:a16="http://schemas.microsoft.com/office/drawing/2014/main" id="{6DB3184A-0AC0-BA43-ADC0-09E0B99AC1F5}"/>
              </a:ext>
            </a:extLst>
          </p:cNvPr>
          <p:cNvSpPr txBox="1"/>
          <p:nvPr/>
        </p:nvSpPr>
        <p:spPr>
          <a:xfrm>
            <a:off x="7123680" y="5362175"/>
            <a:ext cx="189852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err="1">
                <a:latin typeface="Calibri Light"/>
                <a:cs typeface="Calibri Light"/>
              </a:rPr>
              <a:t>LiFi</a:t>
            </a:r>
            <a:r>
              <a:rPr lang="en-US" sz="900" dirty="0">
                <a:latin typeface="Calibri Light"/>
                <a:cs typeface="Calibri Light"/>
              </a:rPr>
              <a:t> Receiver Schematic</a:t>
            </a:r>
            <a:endParaRPr lang="en-US" dirty="0">
              <a:latin typeface="Calibri Light"/>
              <a:cs typeface="Calibri Light"/>
            </a:endParaRPr>
          </a:p>
        </p:txBody>
      </p:sp>
      <p:sp>
        <p:nvSpPr>
          <p:cNvPr id="11" name="TextBox 10">
            <a:extLst>
              <a:ext uri="{FF2B5EF4-FFF2-40B4-BE49-F238E27FC236}">
                <a16:creationId xmlns:a16="http://schemas.microsoft.com/office/drawing/2014/main" id="{E9BAEDE5-29A8-D24A-A814-3215730BEAEB}"/>
              </a:ext>
            </a:extLst>
          </p:cNvPr>
          <p:cNvSpPr txBox="1"/>
          <p:nvPr/>
        </p:nvSpPr>
        <p:spPr>
          <a:xfrm>
            <a:off x="2137868" y="5513799"/>
            <a:ext cx="22111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Light"/>
                <a:cs typeface="Calibri Light"/>
              </a:rPr>
              <a:t>Solar cell response to </a:t>
            </a:r>
            <a:r>
              <a:rPr lang="en-US" sz="900" dirty="0" err="1">
                <a:latin typeface="Calibri Light"/>
                <a:cs typeface="Calibri Light"/>
              </a:rPr>
              <a:t>LiFi</a:t>
            </a:r>
            <a:r>
              <a:rPr lang="en-US" sz="900" dirty="0">
                <a:latin typeface="Calibri Light"/>
                <a:cs typeface="Calibri Light"/>
              </a:rPr>
              <a:t> transmissions</a:t>
            </a:r>
            <a:endParaRPr lang="en-US" dirty="0">
              <a:latin typeface="Calibri Light"/>
              <a:cs typeface="Calibri Light"/>
            </a:endParaRPr>
          </a:p>
        </p:txBody>
      </p:sp>
      <p:sp>
        <p:nvSpPr>
          <p:cNvPr id="12" name="Footer Placeholder 1">
            <a:extLst>
              <a:ext uri="{FF2B5EF4-FFF2-40B4-BE49-F238E27FC236}">
                <a16:creationId xmlns:a16="http://schemas.microsoft.com/office/drawing/2014/main" id="{34023349-8975-C198-8A47-BFBD9FE4E12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5677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56" y="168343"/>
            <a:ext cx="11212286" cy="1325563"/>
          </a:xfrm>
        </p:spPr>
        <p:txBody>
          <a:bodyPr>
            <a:normAutofit/>
          </a:bodyPr>
          <a:lstStyle/>
          <a:p>
            <a:r>
              <a:rPr lang="en-US" sz="4000" dirty="0">
                <a:latin typeface="+mn-lt"/>
              </a:rPr>
              <a:t>Demo: Battery-free Gesture Sensing and Recognition</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61</a:t>
            </a:fld>
            <a:endParaRPr lang="en-US"/>
          </a:p>
        </p:txBody>
      </p:sp>
      <p:sp>
        <p:nvSpPr>
          <p:cNvPr id="8" name="TextBox 7">
            <a:extLst>
              <a:ext uri="{FF2B5EF4-FFF2-40B4-BE49-F238E27FC236}">
                <a16:creationId xmlns:a16="http://schemas.microsoft.com/office/drawing/2014/main" id="{50C7E9A8-F8CE-B002-56AD-35144A12A78A}"/>
              </a:ext>
            </a:extLst>
          </p:cNvPr>
          <p:cNvSpPr txBox="1"/>
          <p:nvPr/>
        </p:nvSpPr>
        <p:spPr>
          <a:xfrm>
            <a:off x="974350" y="6136700"/>
            <a:ext cx="9676399" cy="584775"/>
          </a:xfrm>
          <a:prstGeom prst="rect">
            <a:avLst/>
          </a:prstGeom>
          <a:noFill/>
        </p:spPr>
        <p:txBody>
          <a:bodyPr wrap="square" rtlCol="0">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a:p>
            <a:pPr algn="ctr"/>
            <a:r>
              <a:rPr lang="en-US" sz="1600" dirty="0">
                <a:latin typeface="+mj-lt"/>
                <a:ea typeface="Calibri" charset="0"/>
                <a:cs typeface="Calibri" charset="0"/>
              </a:rPr>
              <a:t>ACM Mobicom 2017  SRC (Graduate winner)</a:t>
            </a:r>
          </a:p>
        </p:txBody>
      </p:sp>
      <p:pic>
        <p:nvPicPr>
          <p:cNvPr id="3" name="Online Media 2" descr="Battery-free Visible Light Sensing">
            <a:hlinkClick r:id="" action="ppaction://media"/>
            <a:extLst>
              <a:ext uri="{FF2B5EF4-FFF2-40B4-BE49-F238E27FC236}">
                <a16:creationId xmlns:a16="http://schemas.microsoft.com/office/drawing/2014/main" id="{481CBB36-B774-5F02-5BF8-27A868114416}"/>
              </a:ext>
            </a:extLst>
          </p:cNvPr>
          <p:cNvPicPr>
            <a:picLocks noRot="1" noChangeAspect="1"/>
          </p:cNvPicPr>
          <p:nvPr>
            <a:videoFile r:link="rId1"/>
          </p:nvPr>
        </p:nvPicPr>
        <p:blipFill>
          <a:blip r:embed="rId3"/>
          <a:stretch>
            <a:fillRect/>
          </a:stretch>
        </p:blipFill>
        <p:spPr>
          <a:xfrm>
            <a:off x="2031649" y="1434160"/>
            <a:ext cx="8128701" cy="4592715"/>
          </a:xfrm>
          <a:prstGeom prst="rect">
            <a:avLst/>
          </a:prstGeom>
        </p:spPr>
      </p:pic>
    </p:spTree>
    <p:extLst>
      <p:ext uri="{BB962C8B-B14F-4D97-AF65-F5344CB8AC3E}">
        <p14:creationId xmlns:p14="http://schemas.microsoft.com/office/powerpoint/2010/main" val="3101058150"/>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p:bldLst>
  </p:timing>
  <p:extLst>
    <p:ext uri="{E180D4A7-C9FB-4DFB-919C-405C955672EB}">
      <p14:showEvtLst xmlns:p14="http://schemas.microsoft.com/office/powerpoint/2010/main">
        <p14:playEvt time="37824" objId="5"/>
        <p14:stopEvt time="66940" objId="5"/>
      </p14:showEvt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62</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t>Computation is becoming energy inexpensive</a:t>
            </a:r>
          </a:p>
        </p:txBody>
      </p:sp>
      <p:sp>
        <p:nvSpPr>
          <p:cNvPr id="3" name="Content Placeholder 2"/>
          <p:cNvSpPr>
            <a:spLocks noGrp="1"/>
          </p:cNvSpPr>
          <p:nvPr>
            <p:ph idx="1"/>
          </p:nvPr>
        </p:nvSpPr>
        <p:spPr>
          <a:xfrm>
            <a:off x="883276" y="1577754"/>
            <a:ext cx="11187023" cy="2277463"/>
          </a:xfrm>
        </p:spPr>
        <p:txBody>
          <a:bodyPr>
            <a:noAutofit/>
          </a:bodyPr>
          <a:lstStyle/>
          <a:p>
            <a:r>
              <a:rPr lang="en-US" dirty="0">
                <a:latin typeface="+mj-lt"/>
              </a:rPr>
              <a:t>Today, computation is at least an order</a:t>
            </a:r>
            <a:r>
              <a:rPr lang="en-US" b="1" dirty="0">
                <a:latin typeface="+mj-lt"/>
              </a:rPr>
              <a:t> </a:t>
            </a:r>
            <a:r>
              <a:rPr lang="en-US" dirty="0">
                <a:latin typeface="+mj-lt"/>
              </a:rPr>
              <a:t>of</a:t>
            </a:r>
            <a:r>
              <a:rPr lang="en-US" b="1" dirty="0">
                <a:latin typeface="+mj-lt"/>
              </a:rPr>
              <a:t> </a:t>
            </a:r>
            <a:r>
              <a:rPr lang="en-US" dirty="0">
                <a:latin typeface="+mj-lt"/>
              </a:rPr>
              <a:t>magnitude more energy expensive than performing a sensing operation</a:t>
            </a:r>
          </a:p>
          <a:p>
            <a:r>
              <a:rPr lang="en-US" dirty="0">
                <a:latin typeface="+mj-lt"/>
              </a:rPr>
              <a:t>Digital components are becoming energy efficient (Moore’s law)</a:t>
            </a:r>
          </a:p>
          <a:p>
            <a:r>
              <a:rPr lang="en-US" dirty="0">
                <a:latin typeface="+mj-lt"/>
              </a:rPr>
              <a:t>We can expect power consumption  for computation  to match sensing</a:t>
            </a:r>
          </a:p>
        </p:txBody>
      </p:sp>
      <p:pic>
        <p:nvPicPr>
          <p:cNvPr id="22" name="Picture 21">
            <a:extLst>
              <a:ext uri="{FF2B5EF4-FFF2-40B4-BE49-F238E27FC236}">
                <a16:creationId xmlns:a16="http://schemas.microsoft.com/office/drawing/2014/main" id="{E826AF12-EF50-41C5-AC6D-FF61E94111BF}"/>
              </a:ext>
            </a:extLst>
          </p:cNvPr>
          <p:cNvPicPr>
            <a:picLocks noChangeAspect="1"/>
          </p:cNvPicPr>
          <p:nvPr/>
        </p:nvPicPr>
        <p:blipFill>
          <a:blip r:embed="rId3"/>
          <a:stretch>
            <a:fillRect/>
          </a:stretch>
        </p:blipFill>
        <p:spPr>
          <a:xfrm>
            <a:off x="8837796" y="3942361"/>
            <a:ext cx="2128542" cy="2128542"/>
          </a:xfrm>
          <a:prstGeom prst="rect">
            <a:avLst/>
          </a:prstGeom>
        </p:spPr>
      </p:pic>
      <p:sp>
        <p:nvSpPr>
          <p:cNvPr id="23" name="TextBox 22">
            <a:extLst>
              <a:ext uri="{FF2B5EF4-FFF2-40B4-BE49-F238E27FC236}">
                <a16:creationId xmlns:a16="http://schemas.microsoft.com/office/drawing/2014/main" id="{C8221BC1-934B-4925-A8D3-F429FC476E4E}"/>
              </a:ext>
            </a:extLst>
          </p:cNvPr>
          <p:cNvSpPr txBox="1"/>
          <p:nvPr/>
        </p:nvSpPr>
        <p:spPr>
          <a:xfrm>
            <a:off x="8837796" y="5843509"/>
            <a:ext cx="2401038" cy="338554"/>
          </a:xfrm>
          <a:prstGeom prst="rect">
            <a:avLst/>
          </a:prstGeom>
          <a:noFill/>
        </p:spPr>
        <p:txBody>
          <a:bodyPr wrap="square" rtlCol="0">
            <a:spAutoFit/>
          </a:bodyPr>
          <a:lstStyle/>
          <a:p>
            <a:pPr algn="ctr"/>
            <a:r>
              <a:rPr lang="en-US" sz="1600" dirty="0" err="1">
                <a:latin typeface="+mj-lt"/>
              </a:rPr>
              <a:t>Ambiq</a:t>
            </a:r>
            <a:r>
              <a:rPr lang="en-US" sz="1600" dirty="0">
                <a:latin typeface="+mj-lt"/>
              </a:rPr>
              <a:t> Apollo3</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63</a:t>
            </a:fld>
            <a:endParaRPr lang="sv-SE" dirty="0"/>
          </a:p>
        </p:txBody>
      </p:sp>
      <p:pic>
        <p:nvPicPr>
          <p:cNvPr id="11" name="table">
            <a:extLst>
              <a:ext uri="{FF2B5EF4-FFF2-40B4-BE49-F238E27FC236}">
                <a16:creationId xmlns:a16="http://schemas.microsoft.com/office/drawing/2014/main" id="{C8A92E82-ADE7-4E7C-A00F-91EA8FBCC9B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63571" y="3805084"/>
            <a:ext cx="6669551" cy="2551266"/>
          </a:xfrm>
          <a:prstGeom prst="rect">
            <a:avLst/>
          </a:prstGeom>
        </p:spPr>
      </p:pic>
      <p:sp>
        <p:nvSpPr>
          <p:cNvPr id="9" name="Footer Placeholder 1">
            <a:extLst>
              <a:ext uri="{FF2B5EF4-FFF2-40B4-BE49-F238E27FC236}">
                <a16:creationId xmlns:a16="http://schemas.microsoft.com/office/drawing/2014/main" id="{E41FFF2D-2169-87EA-7289-2B0563BE36D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89394956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42383" y="277138"/>
            <a:ext cx="10907233" cy="1325563"/>
          </a:xfrm>
        </p:spPr>
        <p:txBody>
          <a:bodyPr>
            <a:normAutofit/>
          </a:bodyPr>
          <a:lstStyle/>
          <a:p>
            <a:r>
              <a:rPr lang="en-US" dirty="0">
                <a:latin typeface="+mn-lt"/>
              </a:rPr>
              <a:t>Smart dust: Computers in the form of a dust</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64</a:t>
            </a:fld>
            <a:endParaRPr lang="sv-SE" dirty="0"/>
          </a:p>
        </p:txBody>
      </p:sp>
      <p:pic>
        <p:nvPicPr>
          <p:cNvPr id="3" name="Picture 2" descr="https://people.eecs.berkeley.edu/~pister/SmartDust/BlowDust.jpg">
            <a:extLst>
              <a:ext uri="{FF2B5EF4-FFF2-40B4-BE49-F238E27FC236}">
                <a16:creationId xmlns:a16="http://schemas.microsoft.com/office/drawing/2014/main" id="{69FC8A67-7574-9248-5FA3-E2D779963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20350" y="1446735"/>
            <a:ext cx="6438852" cy="4493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7B4FD-2289-636B-0AA5-5C0D13D6F5AD}"/>
              </a:ext>
            </a:extLst>
          </p:cNvPr>
          <p:cNvSpPr txBox="1"/>
          <p:nvPr/>
        </p:nvSpPr>
        <p:spPr>
          <a:xfrm>
            <a:off x="6039776" y="5955296"/>
            <a:ext cx="3789348" cy="338554"/>
          </a:xfrm>
          <a:prstGeom prst="rect">
            <a:avLst/>
          </a:prstGeom>
          <a:noFill/>
        </p:spPr>
        <p:txBody>
          <a:bodyPr wrap="square" rtlCol="0">
            <a:spAutoFit/>
          </a:bodyPr>
          <a:lstStyle/>
          <a:p>
            <a:pPr algn="ctr"/>
            <a:r>
              <a:rPr lang="en-US" sz="1600" dirty="0">
                <a:latin typeface="+mj-lt"/>
              </a:rPr>
              <a:t>K. </a:t>
            </a:r>
            <a:r>
              <a:rPr lang="en-US" sz="1600" dirty="0" err="1">
                <a:latin typeface="+mj-lt"/>
              </a:rPr>
              <a:t>Pister</a:t>
            </a:r>
            <a:r>
              <a:rPr lang="en-US" sz="1600" dirty="0">
                <a:latin typeface="+mj-lt"/>
              </a:rPr>
              <a:t>, UC Berkeley, </a:t>
            </a:r>
            <a:r>
              <a:rPr lang="en-US" sz="1600" dirty="0" err="1">
                <a:latin typeface="+mj-lt"/>
              </a:rPr>
              <a:t>Smartdust</a:t>
            </a:r>
            <a:endParaRPr lang="en-US" sz="1600" dirty="0">
              <a:latin typeface="+mj-lt"/>
            </a:endParaRPr>
          </a:p>
        </p:txBody>
      </p:sp>
    </p:spTree>
    <p:extLst>
      <p:ext uri="{BB962C8B-B14F-4D97-AF65-F5344CB8AC3E}">
        <p14:creationId xmlns:p14="http://schemas.microsoft.com/office/powerpoint/2010/main" val="319263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Communication remains a significant challenge</a:t>
            </a:r>
          </a:p>
        </p:txBody>
      </p:sp>
      <p:sp>
        <p:nvSpPr>
          <p:cNvPr id="3" name="Content Placeholder 2"/>
          <p:cNvSpPr>
            <a:spLocks noGrp="1"/>
          </p:cNvSpPr>
          <p:nvPr>
            <p:ph idx="1"/>
          </p:nvPr>
        </p:nvSpPr>
        <p:spPr>
          <a:xfrm>
            <a:off x="835708" y="1515661"/>
            <a:ext cx="11066698" cy="3545756"/>
          </a:xfrm>
        </p:spPr>
        <p:txBody>
          <a:bodyPr/>
          <a:lstStyle/>
          <a:p>
            <a:r>
              <a:rPr lang="en-US" dirty="0">
                <a:latin typeface="+mj-lt"/>
              </a:rPr>
              <a:t>Performing communication remains orders of magnitude more energy expensive than performing sensing and computation</a:t>
            </a:r>
          </a:p>
          <a:p>
            <a:r>
              <a:rPr lang="en-US" dirty="0">
                <a:latin typeface="+mj-lt"/>
              </a:rPr>
              <a:t>No scaling in power consumption due to Moore’s law. Energy expensive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65</a:t>
            </a:fld>
            <a:endParaRPr lang="sv-SE" dirty="0"/>
          </a:p>
        </p:txBody>
      </p:sp>
      <p:pic>
        <p:nvPicPr>
          <p:cNvPr id="17" name="Picture 16">
            <a:extLst>
              <a:ext uri="{FF2B5EF4-FFF2-40B4-BE49-F238E27FC236}">
                <a16:creationId xmlns:a16="http://schemas.microsoft.com/office/drawing/2014/main" id="{8797FCDD-86F5-4019-98E5-9B71D4C6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853" y="2916416"/>
            <a:ext cx="3659772" cy="3024605"/>
          </a:xfrm>
          <a:prstGeom prst="rect">
            <a:avLst/>
          </a:prstGeom>
        </p:spPr>
      </p:pic>
      <p:sp>
        <p:nvSpPr>
          <p:cNvPr id="18" name="Shape 264">
            <a:extLst>
              <a:ext uri="{FF2B5EF4-FFF2-40B4-BE49-F238E27FC236}">
                <a16:creationId xmlns:a16="http://schemas.microsoft.com/office/drawing/2014/main" id="{8EF31A59-AE86-4716-815E-C1797CB7BAA4}"/>
              </a:ext>
            </a:extLst>
          </p:cNvPr>
          <p:cNvSpPr/>
          <p:nvPr/>
        </p:nvSpPr>
        <p:spPr>
          <a:xfrm rot="-5400000">
            <a:off x="3087318" y="5408625"/>
            <a:ext cx="192134" cy="925904"/>
          </a:xfrm>
          <a:prstGeom prst="leftBrace">
            <a:avLst>
              <a:gd name="adj1" fmla="val 31609"/>
              <a:gd name="adj2" fmla="val 50000"/>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19" name="Shape 266">
            <a:extLst>
              <a:ext uri="{FF2B5EF4-FFF2-40B4-BE49-F238E27FC236}">
                <a16:creationId xmlns:a16="http://schemas.microsoft.com/office/drawing/2014/main" id="{F0D88031-BEAB-4074-8F78-7C10685D1A7A}"/>
              </a:ext>
            </a:extLst>
          </p:cNvPr>
          <p:cNvSpPr txBox="1"/>
          <p:nvPr/>
        </p:nvSpPr>
        <p:spPr>
          <a:xfrm>
            <a:off x="2018576" y="6012902"/>
            <a:ext cx="2331759" cy="645791"/>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Digital</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Baseband)</a:t>
            </a:r>
            <a:endParaRPr lang="en" dirty="0">
              <a:solidFill>
                <a:schemeClr val="dk1"/>
              </a:solidFill>
              <a:latin typeface="Helvetica" panose="020B0604020202020204" pitchFamily="34" charset="0"/>
              <a:ea typeface="Calibri"/>
              <a:cs typeface="Helvetica" panose="020B0604020202020204" pitchFamily="34" charset="0"/>
              <a:sym typeface="Calibri"/>
            </a:endParaRPr>
          </a:p>
        </p:txBody>
      </p:sp>
      <p:sp>
        <p:nvSpPr>
          <p:cNvPr id="20" name="Shape 267">
            <a:extLst>
              <a:ext uri="{FF2B5EF4-FFF2-40B4-BE49-F238E27FC236}">
                <a16:creationId xmlns:a16="http://schemas.microsoft.com/office/drawing/2014/main" id="{E0B51167-790E-4FC5-BC93-E8DF646C8E37}"/>
              </a:ext>
            </a:extLst>
          </p:cNvPr>
          <p:cNvSpPr txBox="1"/>
          <p:nvPr/>
        </p:nvSpPr>
        <p:spPr>
          <a:xfrm>
            <a:off x="3409973" y="6003162"/>
            <a:ext cx="1948877" cy="692842"/>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Analog</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RF</a:t>
            </a:r>
            <a:r>
              <a:rPr lang="en" dirty="0">
                <a:solidFill>
                  <a:schemeClr val="dk1"/>
                </a:solidFill>
                <a:latin typeface="Helvetica" panose="020B0604020202020204" pitchFamily="34" charset="0"/>
                <a:ea typeface="Calibri"/>
                <a:cs typeface="Helvetica" panose="020B0604020202020204" pitchFamily="34" charset="0"/>
                <a:sym typeface="Calibri"/>
              </a:rPr>
              <a:t>)</a:t>
            </a:r>
          </a:p>
        </p:txBody>
      </p:sp>
      <p:sp>
        <p:nvSpPr>
          <p:cNvPr id="21" name="Shape 264">
            <a:extLst>
              <a:ext uri="{FF2B5EF4-FFF2-40B4-BE49-F238E27FC236}">
                <a16:creationId xmlns:a16="http://schemas.microsoft.com/office/drawing/2014/main" id="{E22AFA26-CC31-433E-AC46-26A125C19450}"/>
              </a:ext>
            </a:extLst>
          </p:cNvPr>
          <p:cNvSpPr/>
          <p:nvPr/>
        </p:nvSpPr>
        <p:spPr>
          <a:xfrm rot="-5400000">
            <a:off x="4302892" y="5218945"/>
            <a:ext cx="195911" cy="1320089"/>
          </a:xfrm>
          <a:prstGeom prst="leftBrace">
            <a:avLst>
              <a:gd name="adj1" fmla="val 39367"/>
              <a:gd name="adj2" fmla="val 48651"/>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24" name="Shape 280">
            <a:extLst>
              <a:ext uri="{FF2B5EF4-FFF2-40B4-BE49-F238E27FC236}">
                <a16:creationId xmlns:a16="http://schemas.microsoft.com/office/drawing/2014/main" id="{96A01C36-1780-4AEF-B3ED-0C21F03A9B95}"/>
              </a:ext>
            </a:extLst>
          </p:cNvPr>
          <p:cNvSpPr txBox="1"/>
          <p:nvPr/>
        </p:nvSpPr>
        <p:spPr>
          <a:xfrm>
            <a:off x="626769" y="4502329"/>
            <a:ext cx="1993085" cy="929315"/>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Power scale</a:t>
            </a:r>
            <a:r>
              <a:rPr lang="en-US" b="1" dirty="0">
                <a:solidFill>
                  <a:srgbClr val="FF6600"/>
                </a:solidFill>
                <a:latin typeface="Helvetica" panose="020B0604020202020204" pitchFamily="34" charset="0"/>
                <a:ea typeface="Calibri"/>
                <a:cs typeface="Helvetica" panose="020B0604020202020204" pitchFamily="34" charset="0"/>
                <a:sym typeface="Calibri"/>
              </a:rPr>
              <a:t>d</a:t>
            </a:r>
            <a:r>
              <a:rPr lang="en" b="1" dirty="0">
                <a:solidFill>
                  <a:srgbClr val="FF6600"/>
                </a:solidFill>
                <a:latin typeface="Helvetica" panose="020B0604020202020204" pitchFamily="34" charset="0"/>
                <a:ea typeface="Calibri"/>
                <a:cs typeface="Helvetica" panose="020B0604020202020204" pitchFamily="34" charset="0"/>
                <a:sym typeface="Calibri"/>
              </a:rPr>
              <a:t> with Moore’s law O(10 uW)</a:t>
            </a:r>
          </a:p>
        </p:txBody>
      </p:sp>
      <p:cxnSp>
        <p:nvCxnSpPr>
          <p:cNvPr id="25" name="Shape 281">
            <a:extLst>
              <a:ext uri="{FF2B5EF4-FFF2-40B4-BE49-F238E27FC236}">
                <a16:creationId xmlns:a16="http://schemas.microsoft.com/office/drawing/2014/main" id="{1ECEA94B-7C7B-4C58-976F-F8B81A70EA51}"/>
              </a:ext>
            </a:extLst>
          </p:cNvPr>
          <p:cNvCxnSpPr>
            <a:cxnSpLocks/>
          </p:cNvCxnSpPr>
          <p:nvPr/>
        </p:nvCxnSpPr>
        <p:spPr>
          <a:xfrm>
            <a:off x="1785115" y="5308009"/>
            <a:ext cx="935318" cy="722195"/>
          </a:xfrm>
          <a:prstGeom prst="straightConnector1">
            <a:avLst/>
          </a:prstGeom>
          <a:noFill/>
          <a:ln w="25400" cap="flat" cmpd="sng">
            <a:solidFill>
              <a:srgbClr val="FF6600"/>
            </a:solidFill>
            <a:prstDash val="solid"/>
            <a:round/>
            <a:headEnd type="none" w="med" len="med"/>
            <a:tailEnd type="stealth" w="lg" len="lg"/>
          </a:ln>
        </p:spPr>
      </p:cxnSp>
      <p:sp>
        <p:nvSpPr>
          <p:cNvPr id="26" name="Shape 282">
            <a:extLst>
              <a:ext uri="{FF2B5EF4-FFF2-40B4-BE49-F238E27FC236}">
                <a16:creationId xmlns:a16="http://schemas.microsoft.com/office/drawing/2014/main" id="{9DC7F09C-8CBB-4F0B-8129-EC6CA626522D}"/>
              </a:ext>
            </a:extLst>
          </p:cNvPr>
          <p:cNvSpPr txBox="1"/>
          <p:nvPr/>
        </p:nvSpPr>
        <p:spPr>
          <a:xfrm>
            <a:off x="5373442" y="4554044"/>
            <a:ext cx="1950821" cy="617959"/>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No such scaling O(100 mW)</a:t>
            </a:r>
          </a:p>
        </p:txBody>
      </p:sp>
      <p:cxnSp>
        <p:nvCxnSpPr>
          <p:cNvPr id="27" name="Shape 283">
            <a:extLst>
              <a:ext uri="{FF2B5EF4-FFF2-40B4-BE49-F238E27FC236}">
                <a16:creationId xmlns:a16="http://schemas.microsoft.com/office/drawing/2014/main" id="{A91E1FD2-3B9B-42C8-8D94-785CCFA6366B}"/>
              </a:ext>
            </a:extLst>
          </p:cNvPr>
          <p:cNvCxnSpPr>
            <a:cxnSpLocks/>
          </p:cNvCxnSpPr>
          <p:nvPr/>
        </p:nvCxnSpPr>
        <p:spPr>
          <a:xfrm flipH="1">
            <a:off x="4826981" y="5091733"/>
            <a:ext cx="1547111" cy="1027028"/>
          </a:xfrm>
          <a:prstGeom prst="straightConnector1">
            <a:avLst/>
          </a:prstGeom>
          <a:noFill/>
          <a:ln w="25400" cap="flat" cmpd="sng">
            <a:solidFill>
              <a:srgbClr val="FF6600"/>
            </a:solidFill>
            <a:prstDash val="solid"/>
            <a:round/>
            <a:headEnd type="none" w="med" len="med"/>
            <a:tailEnd type="stealth" w="lg" len="lg"/>
          </a:ln>
        </p:spPr>
      </p:cxnSp>
      <p:graphicFrame>
        <p:nvGraphicFramePr>
          <p:cNvPr id="28" name="Table 6">
            <a:extLst>
              <a:ext uri="{FF2B5EF4-FFF2-40B4-BE49-F238E27FC236}">
                <a16:creationId xmlns:a16="http://schemas.microsoft.com/office/drawing/2014/main" id="{3221A947-E761-4702-BA3D-B2EFF3946260}"/>
              </a:ext>
            </a:extLst>
          </p:cNvPr>
          <p:cNvGraphicFramePr>
            <a:graphicFrameLocks noGrp="1"/>
          </p:cNvGraphicFramePr>
          <p:nvPr/>
        </p:nvGraphicFramePr>
        <p:xfrm>
          <a:off x="7533202" y="3204629"/>
          <a:ext cx="3810724" cy="3151721"/>
        </p:xfrm>
        <a:graphic>
          <a:graphicData uri="http://schemas.openxmlformats.org/drawingml/2006/table">
            <a:tbl>
              <a:tblPr firstRow="1" bandRow="1">
                <a:tableStyleId>{F5AB1C69-6EDB-4FF4-983F-18BD219EF322}</a:tableStyleId>
              </a:tblPr>
              <a:tblGrid>
                <a:gridCol w="1905362">
                  <a:extLst>
                    <a:ext uri="{9D8B030D-6E8A-4147-A177-3AD203B41FA5}">
                      <a16:colId xmlns:a16="http://schemas.microsoft.com/office/drawing/2014/main" val="3227623664"/>
                    </a:ext>
                  </a:extLst>
                </a:gridCol>
                <a:gridCol w="1905362">
                  <a:extLst>
                    <a:ext uri="{9D8B030D-6E8A-4147-A177-3AD203B41FA5}">
                      <a16:colId xmlns:a16="http://schemas.microsoft.com/office/drawing/2014/main" val="3123520317"/>
                    </a:ext>
                  </a:extLst>
                </a:gridCol>
              </a:tblGrid>
              <a:tr h="7421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808676">
                <a:tc>
                  <a:txBody>
                    <a:bodyPr/>
                    <a:lstStyle/>
                    <a:p>
                      <a:pPr algn="ctr"/>
                      <a:r>
                        <a:rPr lang="en-GB" dirty="0"/>
                        <a:t>Microcontroller (Apollo3)</a:t>
                      </a:r>
                      <a:endParaRPr lang="en-SE" dirty="0"/>
                    </a:p>
                  </a:txBody>
                  <a:tcPr/>
                </a:tc>
                <a:tc>
                  <a:txBody>
                    <a:bodyPr/>
                    <a:lstStyle/>
                    <a:p>
                      <a:pPr algn="ctr"/>
                      <a:r>
                        <a:rPr lang="en-GB" dirty="0"/>
                        <a:t>100s of µW’s (48 to 192 MHz)</a:t>
                      </a:r>
                      <a:endParaRPr lang="en-SE" dirty="0"/>
                    </a:p>
                  </a:txBody>
                  <a:tcPr/>
                </a:tc>
                <a:extLst>
                  <a:ext uri="{0D108BD9-81ED-4DB2-BD59-A6C34878D82A}">
                    <a16:rowId xmlns:a16="http://schemas.microsoft.com/office/drawing/2014/main" val="3359520886"/>
                  </a:ext>
                </a:extLst>
              </a:tr>
              <a:tr h="742146">
                <a:tc>
                  <a:txBody>
                    <a:bodyPr/>
                    <a:lstStyle/>
                    <a:p>
                      <a:pPr algn="ctr"/>
                      <a:r>
                        <a:rPr lang="en-GB" dirty="0"/>
                        <a:t>Sensors </a:t>
                      </a:r>
                      <a:endParaRPr lang="en-SE" dirty="0"/>
                    </a:p>
                  </a:txBody>
                  <a:tcPr/>
                </a:tc>
                <a:tc>
                  <a:txBody>
                    <a:bodyPr/>
                    <a:lstStyle/>
                    <a:p>
                      <a:pPr algn="ctr"/>
                      <a:r>
                        <a:rPr lang="en-GB" dirty="0"/>
                        <a:t>Few to tens of µW’s</a:t>
                      </a:r>
                      <a:endParaRPr lang="en-SE" dirty="0"/>
                    </a:p>
                  </a:txBody>
                  <a:tcPr/>
                </a:tc>
                <a:extLst>
                  <a:ext uri="{0D108BD9-81ED-4DB2-BD59-A6C34878D82A}">
                    <a16:rowId xmlns:a16="http://schemas.microsoft.com/office/drawing/2014/main" val="2377929104"/>
                  </a:ext>
                </a:extLst>
              </a:tr>
              <a:tr h="858753">
                <a:tc>
                  <a:txBody>
                    <a:bodyPr/>
                    <a:lstStyle/>
                    <a:p>
                      <a:pPr algn="ctr"/>
                      <a:r>
                        <a:rPr lang="en-GB" dirty="0"/>
                        <a:t>Transceiver </a:t>
                      </a:r>
                      <a:endParaRPr lang="en-SE" dirty="0"/>
                    </a:p>
                  </a:txBody>
                  <a:tcPr/>
                </a:tc>
                <a:tc>
                  <a:txBody>
                    <a:bodyPr/>
                    <a:lstStyle/>
                    <a:p>
                      <a:pPr algn="ctr"/>
                      <a:r>
                        <a:rPr lang="en-GB" dirty="0"/>
                        <a:t>Tens to Hundreds of </a:t>
                      </a:r>
                      <a:r>
                        <a:rPr lang="en-GB" dirty="0" err="1"/>
                        <a:t>mW’s</a:t>
                      </a:r>
                      <a:endParaRPr lang="en-SE" dirty="0"/>
                    </a:p>
                  </a:txBody>
                  <a:tcPr/>
                </a:tc>
                <a:extLst>
                  <a:ext uri="{0D108BD9-81ED-4DB2-BD59-A6C34878D82A}">
                    <a16:rowId xmlns:a16="http://schemas.microsoft.com/office/drawing/2014/main" val="2163588759"/>
                  </a:ext>
                </a:extLst>
              </a:tr>
            </a:tbl>
          </a:graphicData>
        </a:graphic>
      </p:graphicFrame>
      <p:sp>
        <p:nvSpPr>
          <p:cNvPr id="4" name="Footer Placeholder 3">
            <a:extLst>
              <a:ext uri="{FF2B5EF4-FFF2-40B4-BE49-F238E27FC236}">
                <a16:creationId xmlns:a16="http://schemas.microsoft.com/office/drawing/2014/main" id="{FB462722-D8E8-48F1-9542-34E8A1E9BFEA}"/>
              </a:ext>
            </a:extLst>
          </p:cNvPr>
          <p:cNvSpPr>
            <a:spLocks noGrp="1"/>
          </p:cNvSpPr>
          <p:nvPr>
            <p:ph type="ftr" sz="quarter" idx="11"/>
          </p:nvPr>
        </p:nvSpPr>
        <p:spPr>
          <a:xfrm>
            <a:off x="3918810" y="649287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90913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7710" y="1325018"/>
            <a:ext cx="11185245" cy="2465897"/>
          </a:xfrm>
        </p:spPr>
        <p:txBody>
          <a:bodyPr>
            <a:normAutofit/>
          </a:bodyPr>
          <a:lstStyle/>
          <a:p>
            <a:r>
              <a:rPr lang="en-US" dirty="0">
                <a:latin typeface="+mj-lt"/>
              </a:rPr>
              <a:t>Devices that comprise wireless embedded systems are energy expensive:</a:t>
            </a:r>
          </a:p>
          <a:p>
            <a:pPr lvl="1"/>
            <a:r>
              <a:rPr lang="en-US" dirty="0">
                <a:latin typeface="+mj-lt"/>
              </a:rPr>
              <a:t>Operate on bulky batteries. Frequent replacement. Challenging  at scale</a:t>
            </a:r>
          </a:p>
          <a:p>
            <a:pPr lvl="1"/>
            <a:r>
              <a:rPr lang="en-US" dirty="0">
                <a:latin typeface="+mj-lt"/>
              </a:rPr>
              <a:t>Challenging to realize novel form factor for the platform (sticker)</a:t>
            </a:r>
          </a:p>
          <a:p>
            <a:r>
              <a:rPr lang="en-US" dirty="0">
                <a:latin typeface="+mj-lt"/>
              </a:rPr>
              <a:t>Energy challenge is biggest hindrance to unlocking  trillions of dollars economic value enabled through the massive deployment of IoT devices</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69069" y="249998"/>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embedded systems has an energy challenge</a:t>
            </a:r>
          </a:p>
        </p:txBody>
      </p:sp>
      <p:pic>
        <p:nvPicPr>
          <p:cNvPr id="8" name="Content Placeholder 4" descr="A picture containing camera, phone&#10;&#10;Description automatically generated">
            <a:extLst>
              <a:ext uri="{FF2B5EF4-FFF2-40B4-BE49-F238E27FC236}">
                <a16:creationId xmlns:a16="http://schemas.microsoft.com/office/drawing/2014/main" id="{97CF7CBF-381C-4264-A031-735B1FC91DAC}"/>
              </a:ext>
            </a:extLst>
          </p:cNvPr>
          <p:cNvPicPr>
            <a:picLocks noChangeAspect="1"/>
          </p:cNvPicPr>
          <p:nvPr/>
        </p:nvPicPr>
        <p:blipFill>
          <a:blip r:embed="rId3"/>
          <a:stretch>
            <a:fillRect/>
          </a:stretch>
        </p:blipFill>
        <p:spPr>
          <a:xfrm>
            <a:off x="6473780" y="3754159"/>
            <a:ext cx="4438699" cy="1964307"/>
          </a:xfrm>
          <a:prstGeom prst="rect">
            <a:avLst/>
          </a:prstGeom>
        </p:spPr>
      </p:pic>
      <p:sp>
        <p:nvSpPr>
          <p:cNvPr id="9" name="TextBox 8">
            <a:extLst>
              <a:ext uri="{FF2B5EF4-FFF2-40B4-BE49-F238E27FC236}">
                <a16:creationId xmlns:a16="http://schemas.microsoft.com/office/drawing/2014/main" id="{036456B2-D883-FCE1-B6E8-9421E16E079B}"/>
              </a:ext>
            </a:extLst>
          </p:cNvPr>
          <p:cNvSpPr txBox="1"/>
          <p:nvPr/>
        </p:nvSpPr>
        <p:spPr>
          <a:xfrm>
            <a:off x="6334897" y="5891144"/>
            <a:ext cx="4716464" cy="338554"/>
          </a:xfrm>
          <a:prstGeom prst="rect">
            <a:avLst/>
          </a:prstGeom>
          <a:noFill/>
        </p:spPr>
        <p:txBody>
          <a:bodyPr wrap="square" rtlCol="0">
            <a:spAutoFit/>
          </a:bodyPr>
          <a:lstStyle/>
          <a:p>
            <a:r>
              <a:rPr lang="en-US" sz="1600" dirty="0">
                <a:latin typeface="+mj-lt"/>
              </a:rPr>
              <a:t>Flexible backscatter tag based on </a:t>
            </a:r>
            <a:r>
              <a:rPr lang="en-US" sz="1600" dirty="0" err="1">
                <a:latin typeface="+mj-lt"/>
              </a:rPr>
              <a:t>LoRea</a:t>
            </a:r>
            <a:r>
              <a:rPr lang="en-US" sz="1600" dirty="0">
                <a:latin typeface="+mj-lt"/>
              </a:rPr>
              <a:t> (SENSYS 2017)</a:t>
            </a:r>
          </a:p>
        </p:txBody>
      </p:sp>
      <p:pic>
        <p:nvPicPr>
          <p:cNvPr id="4" name="Picture 3" descr="A picture containing text, electronics, circuit&#10;&#10;Description automatically generated">
            <a:extLst>
              <a:ext uri="{FF2B5EF4-FFF2-40B4-BE49-F238E27FC236}">
                <a16:creationId xmlns:a16="http://schemas.microsoft.com/office/drawing/2014/main" id="{F2AE366E-EAFE-26AA-5A0C-9BDC287C663A}"/>
              </a:ext>
            </a:extLst>
          </p:cNvPr>
          <p:cNvPicPr>
            <a:picLocks noChangeAspect="1"/>
          </p:cNvPicPr>
          <p:nvPr/>
        </p:nvPicPr>
        <p:blipFill>
          <a:blip r:embed="rId4"/>
          <a:stretch>
            <a:fillRect/>
          </a:stretch>
        </p:blipFill>
        <p:spPr>
          <a:xfrm>
            <a:off x="1413347" y="3754159"/>
            <a:ext cx="4438699" cy="2088800"/>
          </a:xfrm>
          <a:prstGeom prst="rect">
            <a:avLst/>
          </a:prstGeom>
        </p:spPr>
      </p:pic>
      <p:sp>
        <p:nvSpPr>
          <p:cNvPr id="20" name="TextBox 19">
            <a:extLst>
              <a:ext uri="{FF2B5EF4-FFF2-40B4-BE49-F238E27FC236}">
                <a16:creationId xmlns:a16="http://schemas.microsoft.com/office/drawing/2014/main" id="{B0C7CEEA-9E9C-7137-9785-7D51F4F5DB68}"/>
              </a:ext>
            </a:extLst>
          </p:cNvPr>
          <p:cNvSpPr txBox="1"/>
          <p:nvPr/>
        </p:nvSpPr>
        <p:spPr>
          <a:xfrm>
            <a:off x="1522883" y="5891144"/>
            <a:ext cx="4076469" cy="338554"/>
          </a:xfrm>
          <a:prstGeom prst="rect">
            <a:avLst/>
          </a:prstGeom>
          <a:noFill/>
        </p:spPr>
        <p:txBody>
          <a:bodyPr wrap="square" rtlCol="0">
            <a:spAutoFit/>
          </a:bodyPr>
          <a:lstStyle/>
          <a:p>
            <a:r>
              <a:rPr lang="en-US" sz="1600" dirty="0" err="1">
                <a:latin typeface="+mj-lt"/>
              </a:rPr>
              <a:t>TelOS</a:t>
            </a:r>
            <a:r>
              <a:rPr lang="en-US" sz="1600" dirty="0">
                <a:latin typeface="+mj-lt"/>
              </a:rPr>
              <a:t> B Sensor node (Powered by AA batteries)</a:t>
            </a:r>
          </a:p>
        </p:txBody>
      </p:sp>
      <p:sp>
        <p:nvSpPr>
          <p:cNvPr id="10" name="Footer Placeholder 1">
            <a:extLst>
              <a:ext uri="{FF2B5EF4-FFF2-40B4-BE49-F238E27FC236}">
                <a16:creationId xmlns:a16="http://schemas.microsoft.com/office/drawing/2014/main" id="{05ACC965-5C67-6860-DD0C-D4F343359FE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98256724"/>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67</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682794" y="249998"/>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embedded systems has an energy challenge</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5" name="Picture 4">
            <a:extLst>
              <a:ext uri="{FF2B5EF4-FFF2-40B4-BE49-F238E27FC236}">
                <a16:creationId xmlns:a16="http://schemas.microsoft.com/office/drawing/2014/main" id="{08D085DF-A843-CD3A-AE34-8B4BA835D82F}"/>
              </a:ext>
            </a:extLst>
          </p:cNvPr>
          <p:cNvPicPr>
            <a:picLocks noChangeAspect="1"/>
          </p:cNvPicPr>
          <p:nvPr/>
        </p:nvPicPr>
        <p:blipFill>
          <a:blip r:embed="rId3"/>
          <a:stretch>
            <a:fillRect/>
          </a:stretch>
        </p:blipFill>
        <p:spPr>
          <a:xfrm>
            <a:off x="1002001" y="1402080"/>
            <a:ext cx="4954270" cy="4954270"/>
          </a:xfrm>
          <a:prstGeom prst="rect">
            <a:avLst/>
          </a:prstGeom>
        </p:spPr>
      </p:pic>
      <p:pic>
        <p:nvPicPr>
          <p:cNvPr id="12" name="Picture 11" descr="A picture containing outdoor, several&#10;&#10;Description automatically generated">
            <a:extLst>
              <a:ext uri="{FF2B5EF4-FFF2-40B4-BE49-F238E27FC236}">
                <a16:creationId xmlns:a16="http://schemas.microsoft.com/office/drawing/2014/main" id="{E071B93E-C67E-4CEC-ADFB-8C49FB87CAAF}"/>
              </a:ext>
            </a:extLst>
          </p:cNvPr>
          <p:cNvPicPr>
            <a:picLocks noChangeAspect="1"/>
          </p:cNvPicPr>
          <p:nvPr/>
        </p:nvPicPr>
        <p:blipFill>
          <a:blip r:embed="rId4"/>
          <a:stretch>
            <a:fillRect/>
          </a:stretch>
        </p:blipFill>
        <p:spPr>
          <a:xfrm>
            <a:off x="6248622" y="1402080"/>
            <a:ext cx="4954270" cy="4954270"/>
          </a:xfrm>
          <a:prstGeom prst="rect">
            <a:avLst/>
          </a:prstGeom>
        </p:spPr>
      </p:pic>
    </p:spTree>
    <p:extLst>
      <p:ext uri="{BB962C8B-B14F-4D97-AF65-F5344CB8AC3E}">
        <p14:creationId xmlns:p14="http://schemas.microsoft.com/office/powerpoint/2010/main" val="62894809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919" y="2401432"/>
            <a:ext cx="10752161" cy="3016729"/>
          </a:xfrm>
        </p:spPr>
        <p:txBody>
          <a:bodyPr>
            <a:normAutofit/>
          </a:bodyPr>
          <a:lstStyle/>
          <a:p>
            <a:pPr marL="0" indent="0" algn="ctr">
              <a:buNone/>
            </a:pPr>
            <a:r>
              <a:rPr lang="en-US" sz="4800" dirty="0"/>
              <a:t>Why is the task of performing wireless communication energy expensive? How do we enable battery-free wireless devices that don’t harm the environment?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63096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60" y="428571"/>
            <a:ext cx="11995139" cy="1325563"/>
          </a:xfrm>
        </p:spPr>
        <p:txBody>
          <a:bodyPr>
            <a:noAutofit/>
          </a:bodyPr>
          <a:lstStyle/>
          <a:p>
            <a:r>
              <a:rPr lang="en-US" dirty="0">
                <a:latin typeface="+mn-lt"/>
              </a:rPr>
              <a:t>Suggested reading and next steps</a:t>
            </a:r>
          </a:p>
        </p:txBody>
      </p:sp>
      <p:sp>
        <p:nvSpPr>
          <p:cNvPr id="3" name="Content Placeholder 2"/>
          <p:cNvSpPr>
            <a:spLocks noGrp="1"/>
          </p:cNvSpPr>
          <p:nvPr>
            <p:ph idx="1"/>
          </p:nvPr>
        </p:nvSpPr>
        <p:spPr>
          <a:xfrm>
            <a:off x="678990" y="1488399"/>
            <a:ext cx="10891850" cy="4073460"/>
          </a:xfrm>
        </p:spPr>
        <p:txBody>
          <a:bodyPr>
            <a:normAutofit/>
          </a:bodyPr>
          <a:lstStyle/>
          <a:p>
            <a:pPr marL="0" indent="0">
              <a:buNone/>
            </a:pPr>
            <a:endParaRPr lang="en-US" dirty="0">
              <a:latin typeface="+mj-lt"/>
            </a:endParaRPr>
          </a:p>
          <a:p>
            <a:r>
              <a:rPr lang="en-US" dirty="0">
                <a:latin typeface="+mj-lt"/>
              </a:rPr>
              <a:t>On the course page under reading section</a:t>
            </a:r>
          </a:p>
          <a:p>
            <a:pPr lvl="1"/>
            <a:r>
              <a:rPr lang="en-US" dirty="0">
                <a:latin typeface="+mj-lt"/>
              </a:rPr>
              <a:t>“The computer for 21</a:t>
            </a:r>
            <a:r>
              <a:rPr lang="en-US" baseline="30000" dirty="0">
                <a:latin typeface="+mj-lt"/>
              </a:rPr>
              <a:t>st</a:t>
            </a:r>
            <a:r>
              <a:rPr lang="en-US" dirty="0">
                <a:latin typeface="+mj-lt"/>
              </a:rPr>
              <a:t> Century, Scientific American, 1991”</a:t>
            </a:r>
          </a:p>
          <a:p>
            <a:r>
              <a:rPr lang="en-US" dirty="0">
                <a:latin typeface="+mj-lt"/>
              </a:rPr>
              <a:t>Start thinking about who would you like to form group for the project</a:t>
            </a:r>
          </a:p>
          <a:p>
            <a:r>
              <a:rPr lang="en-US" dirty="0">
                <a:latin typeface="+mj-lt"/>
              </a:rPr>
              <a:t>Topic for the project (ongoing process) and seminar paper (ongoing)</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69</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40054923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Enabling Sustainable, Large-scale Internet of Things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Internet of Things devices that can operate without batteries!</a:t>
            </a:r>
          </a:p>
          <a:p>
            <a:r>
              <a:rPr lang="en-US" dirty="0">
                <a:latin typeface="+mj-lt"/>
              </a:rPr>
              <a:t>Breakthroughs to enable zero-power sensing and communication</a:t>
            </a:r>
          </a:p>
          <a:p>
            <a:pPr lvl="1"/>
            <a:r>
              <a:rPr lang="en-US" dirty="0">
                <a:latin typeface="+mj-lt"/>
              </a:rPr>
              <a:t>Sensing and communication operations performed at microwatts of power</a:t>
            </a:r>
          </a:p>
          <a:p>
            <a:pPr lvl="1"/>
            <a:r>
              <a:rPr lang="en-US" b="1" dirty="0">
                <a:solidFill>
                  <a:srgbClr val="FF0000"/>
                </a:solidFill>
                <a:latin typeface="+mj-lt"/>
              </a:rPr>
              <a:t>100-10,000X</a:t>
            </a:r>
            <a:r>
              <a:rPr lang="en-US" dirty="0">
                <a:latin typeface="+mj-lt"/>
              </a:rPr>
              <a:t> lower than state-of-the-art and commercial systems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7" name="Picture 6">
            <a:extLst>
              <a:ext uri="{FF2B5EF4-FFF2-40B4-BE49-F238E27FC236}">
                <a16:creationId xmlns:a16="http://schemas.microsoft.com/office/drawing/2014/main" id="{81458C6C-8B22-C2DF-239E-DF706A94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191" y="4055675"/>
            <a:ext cx="5065009" cy="1504723"/>
          </a:xfrm>
          <a:prstGeom prst="rect">
            <a:avLst/>
          </a:prstGeom>
        </p:spPr>
      </p:pic>
      <p:sp>
        <p:nvSpPr>
          <p:cNvPr id="9" name="TextBox 8">
            <a:extLst>
              <a:ext uri="{FF2B5EF4-FFF2-40B4-BE49-F238E27FC236}">
                <a16:creationId xmlns:a16="http://schemas.microsoft.com/office/drawing/2014/main" id="{EEF6E84B-C707-877A-7511-A01E50CD69E0}"/>
              </a:ext>
            </a:extLst>
          </p:cNvPr>
          <p:cNvSpPr txBox="1"/>
          <p:nvPr/>
        </p:nvSpPr>
        <p:spPr>
          <a:xfrm>
            <a:off x="9096125" y="5963357"/>
            <a:ext cx="2473683" cy="338554"/>
          </a:xfrm>
          <a:prstGeom prst="rect">
            <a:avLst/>
          </a:prstGeom>
          <a:noFill/>
        </p:spPr>
        <p:txBody>
          <a:bodyPr wrap="square" rtlCol="0">
            <a:spAutoFit/>
          </a:bodyPr>
          <a:lstStyle/>
          <a:p>
            <a:pPr algn="ctr"/>
            <a:r>
              <a:rPr lang="en-US" sz="1600" dirty="0">
                <a:latin typeface="+mj-lt"/>
              </a:rPr>
              <a:t>RFID System</a:t>
            </a:r>
          </a:p>
        </p:txBody>
      </p:sp>
      <p:pic>
        <p:nvPicPr>
          <p:cNvPr id="10" name="Picture 9" descr="A picture containing text, stationary&#10;&#10;Description automatically generated">
            <a:extLst>
              <a:ext uri="{FF2B5EF4-FFF2-40B4-BE49-F238E27FC236}">
                <a16:creationId xmlns:a16="http://schemas.microsoft.com/office/drawing/2014/main" id="{6BC1A0E7-D8DD-0214-7AB9-CB2A2D110E1C}"/>
              </a:ext>
            </a:extLst>
          </p:cNvPr>
          <p:cNvPicPr>
            <a:picLocks noChangeAspect="1"/>
          </p:cNvPicPr>
          <p:nvPr/>
        </p:nvPicPr>
        <p:blipFill>
          <a:blip r:embed="rId4"/>
          <a:stretch>
            <a:fillRect/>
          </a:stretch>
        </p:blipFill>
        <p:spPr>
          <a:xfrm>
            <a:off x="8826609" y="3715929"/>
            <a:ext cx="3012717" cy="2008479"/>
          </a:xfrm>
          <a:prstGeom prst="rect">
            <a:avLst/>
          </a:prstGeom>
        </p:spPr>
      </p:pic>
      <p:pic>
        <p:nvPicPr>
          <p:cNvPr id="13" name="Picture 12" descr="A mirror in a room with a wood floor and a window&#10;&#10;Description automatically generated">
            <a:extLst>
              <a:ext uri="{FF2B5EF4-FFF2-40B4-BE49-F238E27FC236}">
                <a16:creationId xmlns:a16="http://schemas.microsoft.com/office/drawing/2014/main" id="{F39CC43C-C70B-9473-F0B7-DA7979FE2B84}"/>
              </a:ext>
            </a:extLst>
          </p:cNvPr>
          <p:cNvPicPr>
            <a:picLocks noChangeAspect="1"/>
          </p:cNvPicPr>
          <p:nvPr/>
        </p:nvPicPr>
        <p:blipFill>
          <a:blip r:embed="rId5"/>
          <a:stretch>
            <a:fillRect/>
          </a:stretch>
        </p:blipFill>
        <p:spPr>
          <a:xfrm>
            <a:off x="1412422" y="3647394"/>
            <a:ext cx="2394178" cy="2394178"/>
          </a:xfrm>
          <a:prstGeom prst="rect">
            <a:avLst/>
          </a:prstGeom>
        </p:spPr>
      </p:pic>
    </p:spTree>
    <p:extLst>
      <p:ext uri="{BB962C8B-B14F-4D97-AF65-F5344CB8AC3E}">
        <p14:creationId xmlns:p14="http://schemas.microsoft.com/office/powerpoint/2010/main" val="177239695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Rapid Growth</a:t>
            </a:r>
          </a:p>
          <a:p>
            <a:r>
              <a:rPr lang="en-US" dirty="0">
                <a:latin typeface="+mj-lt"/>
                <a:sym typeface="Wingdings" pitchFamily="2" charset="2"/>
              </a:rPr>
              <a:t>Mark Weiser Vision for Ubiquitous Computing</a:t>
            </a:r>
          </a:p>
          <a:p>
            <a:r>
              <a:rPr lang="en-US" dirty="0">
                <a:latin typeface="+mj-lt"/>
                <a:sym typeface="Wingdings" pitchFamily="2" charset="2"/>
              </a:rPr>
              <a:t>Understanding the Device Architecture and Scaling of Embedded Systems</a:t>
            </a:r>
            <a:endParaRPr lang="en-US" dirty="0">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70</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84180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71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Reflecting Television Signals for Transmissions</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8</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Long-range Backscatter Transmissions using  </a:t>
            </a:r>
            <a:r>
              <a:rPr lang="en-US" sz="4000" dirty="0" err="1">
                <a:latin typeface="+mn-lt"/>
              </a:rPr>
              <a:t>LoRea</a:t>
            </a:r>
            <a:endParaRPr lang="en-US" sz="4000"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9</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4802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41201</TotalTime>
  <Words>9841</Words>
  <Application>Microsoft Macintosh PowerPoint</Application>
  <PresentationFormat>Widescreen</PresentationFormat>
  <Paragraphs>739</Paragraphs>
  <Slides>71</Slides>
  <Notes>50</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Calibri Light</vt:lpstr>
      <vt:lpstr>Helvetica</vt:lpstr>
      <vt:lpstr>Helvetica Light</vt:lpstr>
      <vt:lpstr>Segoe UI Semilight</vt:lpstr>
      <vt:lpstr>Seravek</vt:lpstr>
      <vt:lpstr>Seravek Light</vt:lpstr>
      <vt:lpstr>Trebuchet MS</vt:lpstr>
      <vt:lpstr>Wingdings</vt:lpstr>
      <vt:lpstr>Office Theme</vt:lpstr>
      <vt:lpstr>Embedded Software Programming</vt:lpstr>
      <vt:lpstr>PowerPoint Presentation</vt:lpstr>
      <vt:lpstr>Roadmap of the lecture today</vt:lpstr>
      <vt:lpstr>Let us get to know the instructor of the course</vt:lpstr>
      <vt:lpstr>Let us get to know the instructor of the course</vt:lpstr>
      <vt:lpstr>Wireless, Embedded Intelligence, Sensing and Emerging Technologies (WEISER) Group</vt:lpstr>
      <vt:lpstr>Enabling Sustainable, Large-scale Internet of Things</vt:lpstr>
      <vt:lpstr>Reflecting Television Signals for Transmissions</vt:lpstr>
      <vt:lpstr>Long-range Backscatter Transmissions using  LoRea</vt:lpstr>
      <vt:lpstr>We ran out of space while performing experiments</vt:lpstr>
      <vt:lpstr>LoRea achieved the highest demonstrated range</vt:lpstr>
      <vt:lpstr>Rethinking Embedded Camera Systems</vt:lpstr>
      <vt:lpstr>Rethinking Embedded Camera Systems</vt:lpstr>
      <vt:lpstr>Controlling robots through voice and language models</vt:lpstr>
      <vt:lpstr>PowerPoint Presentation</vt:lpstr>
      <vt:lpstr>Roadmap of the lecture today</vt:lpstr>
      <vt:lpstr>PowerPoint Presentation</vt:lpstr>
      <vt:lpstr>General information regarding the course</vt:lpstr>
      <vt:lpstr>Course webpage and other resources</vt:lpstr>
      <vt:lpstr>Support staff to help with the course</vt:lpstr>
      <vt:lpstr>PowerPoint Presentation</vt:lpstr>
      <vt:lpstr>CS5272:  What is this course about?</vt:lpstr>
      <vt:lpstr>What are the different components of the course?</vt:lpstr>
      <vt:lpstr>How would the student’s performance be graded</vt:lpstr>
      <vt:lpstr>Course Project</vt:lpstr>
      <vt:lpstr>Term Paper</vt:lpstr>
      <vt:lpstr>Student Seminar</vt:lpstr>
      <vt:lpstr>Potential topics for the student seminars</vt:lpstr>
      <vt:lpstr>Important Deadlines</vt:lpstr>
      <vt:lpstr>PowerPoint Presentation</vt:lpstr>
      <vt:lpstr>PowerPoint Presentation</vt:lpstr>
      <vt:lpstr>Roadmap of the lecture today</vt:lpstr>
      <vt:lpstr>PowerPoint Presentation</vt:lpstr>
      <vt:lpstr>Internet of things devices are all around us...</vt:lpstr>
      <vt:lpstr>Internet of things and wireless embedded systems</vt:lpstr>
      <vt:lpstr>PowerPoint Presentation</vt:lpstr>
      <vt:lpstr>Trillion embedded devices will be deployed soon</vt:lpstr>
      <vt:lpstr>PowerPoint Presentation</vt:lpstr>
      <vt:lpstr>PowerPoint Presentation</vt:lpstr>
      <vt:lpstr>Word of caution: Mind the hype</vt:lpstr>
      <vt:lpstr>Word of caution: Mind the hype</vt:lpstr>
      <vt:lpstr>Where are we right now?</vt:lpstr>
      <vt:lpstr>WilIoT: Battery-free, Bluetooth, Sticker form Sensors</vt:lpstr>
      <vt:lpstr>Roadmap of the lecture today</vt:lpstr>
      <vt:lpstr>PowerPoint Presentation</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Roadmap of the lecture today</vt:lpstr>
      <vt:lpstr>PowerPoint Presentation</vt:lpstr>
      <vt:lpstr>Embedded systems covers number of CS/EEE areas  </vt:lpstr>
      <vt:lpstr>Four main tasks performed by an embedded device</vt:lpstr>
      <vt:lpstr>Wireless embedded devices architecture</vt:lpstr>
      <vt:lpstr>IC transistor count doubles every two years</vt:lpstr>
      <vt:lpstr>MEMS Accelerometers: Rapidly falling price and power</vt:lpstr>
      <vt:lpstr>Receiving LiFi at µW’s of power consumption</vt:lpstr>
      <vt:lpstr>Demo: Battery-free Gesture Sensing and Recognition</vt:lpstr>
      <vt:lpstr>Battery-free Cellphone</vt:lpstr>
      <vt:lpstr>Computation is becoming energy inexpensive</vt:lpstr>
      <vt:lpstr>Smart dust: Computers in the form of a dust</vt:lpstr>
      <vt:lpstr>Communication remains a significant challenge</vt:lpstr>
      <vt:lpstr>PowerPoint Presentation</vt:lpstr>
      <vt:lpstr>PowerPoint Presentation</vt:lpstr>
      <vt:lpstr>PowerPoint Presentation</vt:lpstr>
      <vt:lpstr>Suggested reading and next steps</vt:lpstr>
      <vt:lpstr>Roadmap of the lecture today</vt:lpstr>
      <vt:lpstr>Embedded Software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1137</cp:revision>
  <dcterms:created xsi:type="dcterms:W3CDTF">2020-02-17T19:00:36Z</dcterms:created>
  <dcterms:modified xsi:type="dcterms:W3CDTF">2024-01-15T09:56:20Z</dcterms:modified>
</cp:coreProperties>
</file>